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82" r:id="rId4"/>
    <p:sldId id="284" r:id="rId5"/>
    <p:sldId id="285" r:id="rId6"/>
    <p:sldId id="257" r:id="rId7"/>
    <p:sldId id="268" r:id="rId8"/>
    <p:sldId id="261" r:id="rId9"/>
    <p:sldId id="265" r:id="rId10"/>
    <p:sldId id="275" r:id="rId11"/>
    <p:sldId id="271" r:id="rId12"/>
    <p:sldId id="272" r:id="rId13"/>
    <p:sldId id="287" r:id="rId14"/>
    <p:sldId id="286" r:id="rId15"/>
    <p:sldId id="288" r:id="rId16"/>
    <p:sldId id="273" r:id="rId17"/>
    <p:sldId id="267" r:id="rId1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8">
          <p15:clr>
            <a:srgbClr val="A4A3A4"/>
          </p15:clr>
        </p15:guide>
        <p15:guide id="2" pos="37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>
        <p:guide orient="horz" pos="2128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Заявки участников: </a:t>
            </a:r>
            <a:r>
              <a:rPr lang="el-GR"/>
              <a:t>Σ</a:t>
            </a:r>
            <a:r>
              <a:rPr lang="ru-RU"/>
              <a:t>=51 человек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"Начинающие"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СИУ РАНХиГС</c:v>
                </c:pt>
                <c:pt idx="1">
                  <c:v>МИРБИС</c:v>
                </c:pt>
                <c:pt idx="2">
                  <c:v>БФУ им. Канта</c:v>
                </c:pt>
                <c:pt idx="3">
                  <c:v>БелГУ</c:v>
                </c:pt>
                <c:pt idx="4">
                  <c:v>МИР</c:v>
                </c:pt>
                <c:pt idx="5">
                  <c:v>КИУ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46-4538-AB1F-EE2400E597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"Средние"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СИУ РАНХиГС</c:v>
                </c:pt>
                <c:pt idx="1">
                  <c:v>МИРБИС</c:v>
                </c:pt>
                <c:pt idx="2">
                  <c:v>БФУ им. Канта</c:v>
                </c:pt>
                <c:pt idx="3">
                  <c:v>БелГУ</c:v>
                </c:pt>
                <c:pt idx="4">
                  <c:v>МИР</c:v>
                </c:pt>
                <c:pt idx="5">
                  <c:v>КИУ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46-4538-AB1F-EE2400E597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"Сильные"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СИУ РАНХиГС</c:v>
                </c:pt>
                <c:pt idx="1">
                  <c:v>МИРБИС</c:v>
                </c:pt>
                <c:pt idx="2">
                  <c:v>БФУ им. Канта</c:v>
                </c:pt>
                <c:pt idx="3">
                  <c:v>БелГУ</c:v>
                </c:pt>
                <c:pt idx="4">
                  <c:v>МИР</c:v>
                </c:pt>
                <c:pt idx="5">
                  <c:v>КИУ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46-4538-AB1F-EE2400E597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7290112"/>
        <c:axId val="137291648"/>
      </c:barChart>
      <c:catAx>
        <c:axId val="1372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291648"/>
        <c:crosses val="autoZero"/>
        <c:auto val="1"/>
        <c:lblAlgn val="ctr"/>
        <c:lblOffset val="100"/>
        <c:noMultiLvlLbl val="0"/>
      </c:catAx>
      <c:valAx>
        <c:axId val="137291648"/>
        <c:scaling>
          <c:orientation val="minMax"/>
          <c:max val="1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one"/>
        <c:crossAx val="137290112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5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Выраженность</a:t>
            </a:r>
            <a:r>
              <a:rPr lang="ru-RU" baseline="0" dirty="0"/>
              <a:t> требований разного уровня в разных группах преподавателей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"Начинающие"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Базовые</c:v>
                </c:pt>
                <c:pt idx="1">
                  <c:v>Сертификационные</c:v>
                </c:pt>
                <c:pt idx="2">
                  <c:v>Ресурсный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8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C6-42AE-9E65-9E53A8FDBC1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"Средние"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Базовые</c:v>
                </c:pt>
                <c:pt idx="1">
                  <c:v>Сертификационные</c:v>
                </c:pt>
                <c:pt idx="2">
                  <c:v>Ресурсный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</c:v>
                </c:pt>
                <c:pt idx="1">
                  <c:v>17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C6-42AE-9E65-9E53A8FDBC1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"Сильные"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Базовые</c:v>
                </c:pt>
                <c:pt idx="1">
                  <c:v>Сертификационные</c:v>
                </c:pt>
                <c:pt idx="2">
                  <c:v>Ресурсный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</c:v>
                </c:pt>
                <c:pt idx="1">
                  <c:v>19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C6-42AE-9E65-9E53A8FDBC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669312"/>
        <c:axId val="142670848"/>
      </c:barChart>
      <c:catAx>
        <c:axId val="142669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42670848"/>
        <c:crosses val="autoZero"/>
        <c:auto val="1"/>
        <c:lblAlgn val="ctr"/>
        <c:lblOffset val="100"/>
        <c:noMultiLvlLbl val="0"/>
      </c:catAx>
      <c:valAx>
        <c:axId val="14267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66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5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AE0263-0C6E-8E48-9FAE-98C1D195A1DE}" type="doc">
      <dgm:prSet loTypeId="urn:microsoft.com/office/officeart/2005/8/layout/pyramid2#1" loCatId="" qsTypeId="urn:microsoft.com/office/officeart/2005/8/quickstyle/simple4#1" qsCatId="simple" csTypeId="urn:microsoft.com/office/officeart/2005/8/colors/accent1_2#1" csCatId="accent1" phldr="1"/>
      <dgm:spPr/>
    </dgm:pt>
    <dgm:pt modelId="{91125E0B-8181-E04D-BEB0-A94F285AA863}">
      <dgm:prSet phldrT="[Текст]" custT="1"/>
      <dgm:spPr>
        <a:ln>
          <a:solidFill>
            <a:srgbClr val="800000"/>
          </a:solidFill>
        </a:ln>
      </dgm:spPr>
      <dgm:t>
        <a:bodyPr/>
        <a:lstStyle/>
        <a:p>
          <a:r>
            <a:rPr lang="ru-RU" sz="2000" dirty="0"/>
            <a:t>Ресурсный подход</a:t>
          </a:r>
        </a:p>
      </dgm:t>
    </dgm:pt>
    <dgm:pt modelId="{87992442-E56B-D747-B25B-96C9103BCC7B}" type="parTrans" cxnId="{ED96F1BC-AC8B-B44E-AF00-19AE5218CC37}">
      <dgm:prSet/>
      <dgm:spPr/>
      <dgm:t>
        <a:bodyPr/>
        <a:lstStyle/>
        <a:p>
          <a:endParaRPr lang="ru-RU"/>
        </a:p>
      </dgm:t>
    </dgm:pt>
    <dgm:pt modelId="{809C11B2-DA50-5449-890C-C59E2C5D98FE}" type="sibTrans" cxnId="{ED96F1BC-AC8B-B44E-AF00-19AE5218CC37}">
      <dgm:prSet/>
      <dgm:spPr/>
      <dgm:t>
        <a:bodyPr/>
        <a:lstStyle/>
        <a:p>
          <a:endParaRPr lang="ru-RU"/>
        </a:p>
      </dgm:t>
    </dgm:pt>
    <dgm:pt modelId="{6CCA3C74-58E7-6647-B01C-D1F5B78D374B}">
      <dgm:prSet phldrT="[Текст]" custT="1"/>
      <dgm:spPr>
        <a:ln>
          <a:solidFill>
            <a:srgbClr val="800000"/>
          </a:solidFill>
        </a:ln>
      </dgm:spPr>
      <dgm:t>
        <a:bodyPr/>
        <a:lstStyle/>
        <a:p>
          <a:r>
            <a:rPr lang="ru-RU" sz="2000" dirty="0"/>
            <a:t>Нормативный подход</a:t>
          </a:r>
        </a:p>
      </dgm:t>
    </dgm:pt>
    <dgm:pt modelId="{2DE1E603-D289-0540-A563-B1826185A6F0}" type="parTrans" cxnId="{92E1807F-5959-9E43-9875-2A1DC4033087}">
      <dgm:prSet/>
      <dgm:spPr/>
      <dgm:t>
        <a:bodyPr/>
        <a:lstStyle/>
        <a:p>
          <a:endParaRPr lang="ru-RU"/>
        </a:p>
      </dgm:t>
    </dgm:pt>
    <dgm:pt modelId="{326B5F1B-089D-4A45-9344-7B91D2D9ED45}" type="sibTrans" cxnId="{92E1807F-5959-9E43-9875-2A1DC4033087}">
      <dgm:prSet/>
      <dgm:spPr/>
      <dgm:t>
        <a:bodyPr/>
        <a:lstStyle/>
        <a:p>
          <a:endParaRPr lang="ru-RU"/>
        </a:p>
      </dgm:t>
    </dgm:pt>
    <dgm:pt modelId="{3CF306C8-DCBA-47E2-909F-50B3D384B1DF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ru-RU" sz="2000" dirty="0" err="1"/>
            <a:t>Дефицитарный</a:t>
          </a:r>
          <a:r>
            <a:rPr lang="ru-RU" sz="2000" dirty="0"/>
            <a:t> подход</a:t>
          </a:r>
        </a:p>
      </dgm:t>
    </dgm:pt>
    <dgm:pt modelId="{8063723E-ED83-4464-8EFE-CED8E67BF38C}" type="parTrans" cxnId="{8D025390-8F76-449E-8D3A-1635FF87597D}">
      <dgm:prSet/>
      <dgm:spPr/>
      <dgm:t>
        <a:bodyPr/>
        <a:lstStyle/>
        <a:p>
          <a:endParaRPr lang="ru-RU"/>
        </a:p>
      </dgm:t>
    </dgm:pt>
    <dgm:pt modelId="{3763BE4F-52F8-4C8C-9E1E-25B2CBA88BAF}" type="sibTrans" cxnId="{8D025390-8F76-449E-8D3A-1635FF87597D}">
      <dgm:prSet/>
      <dgm:spPr/>
      <dgm:t>
        <a:bodyPr/>
        <a:lstStyle/>
        <a:p>
          <a:endParaRPr lang="ru-RU"/>
        </a:p>
      </dgm:t>
    </dgm:pt>
    <dgm:pt modelId="{AC50FAF3-D872-E748-98D2-3CB551527173}" type="pres">
      <dgm:prSet presAssocID="{75AE0263-0C6E-8E48-9FAE-98C1D195A1DE}" presName="compositeShape" presStyleCnt="0">
        <dgm:presLayoutVars>
          <dgm:dir/>
          <dgm:resizeHandles/>
        </dgm:presLayoutVars>
      </dgm:prSet>
      <dgm:spPr/>
    </dgm:pt>
    <dgm:pt modelId="{8F9EA9DC-B1C7-D441-A6CE-B8E03E0E6BE1}" type="pres">
      <dgm:prSet presAssocID="{75AE0263-0C6E-8E48-9FAE-98C1D195A1DE}" presName="pyramid" presStyleLbl="node1" presStyleIdx="0" presStyleCnt="1"/>
      <dgm:spPr>
        <a:solidFill>
          <a:srgbClr val="800000"/>
        </a:solidFill>
      </dgm:spPr>
    </dgm:pt>
    <dgm:pt modelId="{015DA35E-4CF4-214F-A3B6-0B6729246827}" type="pres">
      <dgm:prSet presAssocID="{75AE0263-0C6E-8E48-9FAE-98C1D195A1DE}" presName="theList" presStyleCnt="0"/>
      <dgm:spPr/>
    </dgm:pt>
    <dgm:pt modelId="{3EC99F97-A13D-C544-8E26-5FF7DB85C054}" type="pres">
      <dgm:prSet presAssocID="{91125E0B-8181-E04D-BEB0-A94F285AA863}" presName="aNode" presStyleLbl="fgAcc1" presStyleIdx="0" presStyleCnt="3">
        <dgm:presLayoutVars>
          <dgm:bulletEnabled val="1"/>
        </dgm:presLayoutVars>
      </dgm:prSet>
      <dgm:spPr/>
    </dgm:pt>
    <dgm:pt modelId="{1F2E7862-439F-454E-A35D-C000AB880983}" type="pres">
      <dgm:prSet presAssocID="{91125E0B-8181-E04D-BEB0-A94F285AA863}" presName="aSpace" presStyleCnt="0"/>
      <dgm:spPr/>
    </dgm:pt>
    <dgm:pt modelId="{297EC9E0-E9BB-9A48-95C3-7D77C6AEE2FC}" type="pres">
      <dgm:prSet presAssocID="{6CCA3C74-58E7-6647-B01C-D1F5B78D374B}" presName="aNode" presStyleLbl="fgAcc1" presStyleIdx="1" presStyleCnt="3">
        <dgm:presLayoutVars>
          <dgm:bulletEnabled val="1"/>
        </dgm:presLayoutVars>
      </dgm:prSet>
      <dgm:spPr/>
    </dgm:pt>
    <dgm:pt modelId="{FDCCC531-9067-4147-BDEE-5B560F8DDC29}" type="pres">
      <dgm:prSet presAssocID="{6CCA3C74-58E7-6647-B01C-D1F5B78D374B}" presName="aSpace" presStyleCnt="0"/>
      <dgm:spPr/>
    </dgm:pt>
    <dgm:pt modelId="{BB15DDEA-C819-42F2-99F7-3EE333056EEF}" type="pres">
      <dgm:prSet presAssocID="{3CF306C8-DCBA-47E2-909F-50B3D384B1DF}" presName="aNode" presStyleLbl="fgAcc1" presStyleIdx="2" presStyleCnt="3">
        <dgm:presLayoutVars>
          <dgm:bulletEnabled val="1"/>
        </dgm:presLayoutVars>
      </dgm:prSet>
      <dgm:spPr/>
    </dgm:pt>
    <dgm:pt modelId="{49494DB2-1203-4B8C-A071-C56E78B887FC}" type="pres">
      <dgm:prSet presAssocID="{3CF306C8-DCBA-47E2-909F-50B3D384B1DF}" presName="aSpace" presStyleCnt="0"/>
      <dgm:spPr/>
    </dgm:pt>
  </dgm:ptLst>
  <dgm:cxnLst>
    <dgm:cxn modelId="{AA2AAD64-7F1E-4244-8BD5-6F8C846886DF}" type="presOf" srcId="{75AE0263-0C6E-8E48-9FAE-98C1D195A1DE}" destId="{AC50FAF3-D872-E748-98D2-3CB551527173}" srcOrd="0" destOrd="0" presId="urn:microsoft.com/office/officeart/2005/8/layout/pyramid2#1"/>
    <dgm:cxn modelId="{92E1807F-5959-9E43-9875-2A1DC4033087}" srcId="{75AE0263-0C6E-8E48-9FAE-98C1D195A1DE}" destId="{6CCA3C74-58E7-6647-B01C-D1F5B78D374B}" srcOrd="1" destOrd="0" parTransId="{2DE1E603-D289-0540-A563-B1826185A6F0}" sibTransId="{326B5F1B-089D-4A45-9344-7B91D2D9ED45}"/>
    <dgm:cxn modelId="{8D025390-8F76-449E-8D3A-1635FF87597D}" srcId="{75AE0263-0C6E-8E48-9FAE-98C1D195A1DE}" destId="{3CF306C8-DCBA-47E2-909F-50B3D384B1DF}" srcOrd="2" destOrd="0" parTransId="{8063723E-ED83-4464-8EFE-CED8E67BF38C}" sibTransId="{3763BE4F-52F8-4C8C-9E1E-25B2CBA88BAF}"/>
    <dgm:cxn modelId="{ED96F1BC-AC8B-B44E-AF00-19AE5218CC37}" srcId="{75AE0263-0C6E-8E48-9FAE-98C1D195A1DE}" destId="{91125E0B-8181-E04D-BEB0-A94F285AA863}" srcOrd="0" destOrd="0" parTransId="{87992442-E56B-D747-B25B-96C9103BCC7B}" sibTransId="{809C11B2-DA50-5449-890C-C59E2C5D98FE}"/>
    <dgm:cxn modelId="{24D219CE-F482-C242-B738-535CD5A1A5E8}" type="presOf" srcId="{6CCA3C74-58E7-6647-B01C-D1F5B78D374B}" destId="{297EC9E0-E9BB-9A48-95C3-7D77C6AEE2FC}" srcOrd="0" destOrd="0" presId="urn:microsoft.com/office/officeart/2005/8/layout/pyramid2#1"/>
    <dgm:cxn modelId="{D44397F8-222D-4872-A8DD-CB7EB8A0FD31}" type="presOf" srcId="{3CF306C8-DCBA-47E2-909F-50B3D384B1DF}" destId="{BB15DDEA-C819-42F2-99F7-3EE333056EEF}" srcOrd="0" destOrd="0" presId="urn:microsoft.com/office/officeart/2005/8/layout/pyramid2#1"/>
    <dgm:cxn modelId="{6A53FCF8-7FD4-BD4A-899F-CFA07D573A54}" type="presOf" srcId="{91125E0B-8181-E04D-BEB0-A94F285AA863}" destId="{3EC99F97-A13D-C544-8E26-5FF7DB85C054}" srcOrd="0" destOrd="0" presId="urn:microsoft.com/office/officeart/2005/8/layout/pyramid2#1"/>
    <dgm:cxn modelId="{E801502D-2CE6-CD43-907C-7A4ED50A1DA2}" type="presParOf" srcId="{AC50FAF3-D872-E748-98D2-3CB551527173}" destId="{8F9EA9DC-B1C7-D441-A6CE-B8E03E0E6BE1}" srcOrd="0" destOrd="0" presId="urn:microsoft.com/office/officeart/2005/8/layout/pyramid2#1"/>
    <dgm:cxn modelId="{696075FD-87D8-0D40-A157-45BD093A6A8A}" type="presParOf" srcId="{AC50FAF3-D872-E748-98D2-3CB551527173}" destId="{015DA35E-4CF4-214F-A3B6-0B6729246827}" srcOrd="1" destOrd="0" presId="urn:microsoft.com/office/officeart/2005/8/layout/pyramid2#1"/>
    <dgm:cxn modelId="{076AD13D-51D0-E945-BFFA-231D0C9BD873}" type="presParOf" srcId="{015DA35E-4CF4-214F-A3B6-0B6729246827}" destId="{3EC99F97-A13D-C544-8E26-5FF7DB85C054}" srcOrd="0" destOrd="0" presId="urn:microsoft.com/office/officeart/2005/8/layout/pyramid2#1"/>
    <dgm:cxn modelId="{9B234C14-DE2D-F742-B952-13EEBC7EC554}" type="presParOf" srcId="{015DA35E-4CF4-214F-A3B6-0B6729246827}" destId="{1F2E7862-439F-454E-A35D-C000AB880983}" srcOrd="1" destOrd="0" presId="urn:microsoft.com/office/officeart/2005/8/layout/pyramid2#1"/>
    <dgm:cxn modelId="{E2CF215A-C751-FF47-ABA7-793176A22535}" type="presParOf" srcId="{015DA35E-4CF4-214F-A3B6-0B6729246827}" destId="{297EC9E0-E9BB-9A48-95C3-7D77C6AEE2FC}" srcOrd="2" destOrd="0" presId="urn:microsoft.com/office/officeart/2005/8/layout/pyramid2#1"/>
    <dgm:cxn modelId="{A3C8DD07-77BC-8741-A0DA-CD6BFD2CAF32}" type="presParOf" srcId="{015DA35E-4CF4-214F-A3B6-0B6729246827}" destId="{FDCCC531-9067-4147-BDEE-5B560F8DDC29}" srcOrd="3" destOrd="0" presId="urn:microsoft.com/office/officeart/2005/8/layout/pyramid2#1"/>
    <dgm:cxn modelId="{118BE066-1AD1-4144-81CC-341B369AFFFB}" type="presParOf" srcId="{015DA35E-4CF4-214F-A3B6-0B6729246827}" destId="{BB15DDEA-C819-42F2-99F7-3EE333056EEF}" srcOrd="4" destOrd="0" presId="urn:microsoft.com/office/officeart/2005/8/layout/pyramid2#1"/>
    <dgm:cxn modelId="{57EA382F-AEB4-43B0-889E-A9AC96CAF10D}" type="presParOf" srcId="{015DA35E-4CF4-214F-A3B6-0B6729246827}" destId="{49494DB2-1203-4B8C-A071-C56E78B887FC}" srcOrd="5" destOrd="0" presId="urn:microsoft.com/office/officeart/2005/8/layout/pyramid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DFE543-9D0C-48A5-935F-06947EC0328A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2E71962-AE7C-4CB1-BBBB-7930EB89BBAA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dirty="0"/>
            <a:t>Интерес к преподаваемому предмету и способность заинтересовать студентов</a:t>
          </a:r>
        </a:p>
      </dgm:t>
    </dgm:pt>
    <dgm:pt modelId="{78BAE5AA-F1D0-4B73-91D6-5A947A06B2DA}" type="parTrans" cxnId="{4624FEC7-7590-49C5-BD86-DF11B515A27A}">
      <dgm:prSet/>
      <dgm:spPr/>
      <dgm:t>
        <a:bodyPr/>
        <a:lstStyle/>
        <a:p>
          <a:endParaRPr lang="ru-RU"/>
        </a:p>
      </dgm:t>
    </dgm:pt>
    <dgm:pt modelId="{35B52C6A-2E67-4BF6-8B9B-D06D5A46D96D}" type="sibTrans" cxnId="{4624FEC7-7590-49C5-BD86-DF11B515A27A}">
      <dgm:prSet/>
      <dgm:spPr/>
      <dgm:t>
        <a:bodyPr/>
        <a:lstStyle/>
        <a:p>
          <a:endParaRPr lang="ru-RU"/>
        </a:p>
      </dgm:t>
    </dgm:pt>
    <dgm:pt modelId="{FD7CD54B-BC19-48F8-A580-ECAFF6D7DFB5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/>
            <a:t>Доступность изложения материала </a:t>
          </a:r>
        </a:p>
      </dgm:t>
    </dgm:pt>
    <dgm:pt modelId="{3DD7C3F5-3423-442F-B327-35328CD1052C}" type="parTrans" cxnId="{CC84D974-F8A5-4F2A-B41C-F9D7FF53A2AB}">
      <dgm:prSet/>
      <dgm:spPr/>
      <dgm:t>
        <a:bodyPr/>
        <a:lstStyle/>
        <a:p>
          <a:endParaRPr lang="ru-RU"/>
        </a:p>
      </dgm:t>
    </dgm:pt>
    <dgm:pt modelId="{8DA6D56D-17D8-4F55-AC73-30C9A5FD7D69}" type="sibTrans" cxnId="{CC84D974-F8A5-4F2A-B41C-F9D7FF53A2AB}">
      <dgm:prSet/>
      <dgm:spPr/>
      <dgm:t>
        <a:bodyPr/>
        <a:lstStyle/>
        <a:p>
          <a:endParaRPr lang="ru-RU"/>
        </a:p>
      </dgm:t>
    </dgm:pt>
    <dgm:pt modelId="{C4598A67-63B6-438C-9770-A71B3865DDBD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/>
            <a:t>Консультативная помощь студентам</a:t>
          </a:r>
        </a:p>
      </dgm:t>
    </dgm:pt>
    <dgm:pt modelId="{298735EB-3818-4C6E-BE87-6F3FF30B1D91}" type="parTrans" cxnId="{F302A24A-D51F-4372-AC08-5F3946FBD942}">
      <dgm:prSet/>
      <dgm:spPr/>
      <dgm:t>
        <a:bodyPr/>
        <a:lstStyle/>
        <a:p>
          <a:endParaRPr lang="ru-RU"/>
        </a:p>
      </dgm:t>
    </dgm:pt>
    <dgm:pt modelId="{8C2E88CD-1596-4238-83EA-110027E6FCCB}" type="sibTrans" cxnId="{F302A24A-D51F-4372-AC08-5F3946FBD942}">
      <dgm:prSet/>
      <dgm:spPr/>
      <dgm:t>
        <a:bodyPr/>
        <a:lstStyle/>
        <a:p>
          <a:endParaRPr lang="ru-RU"/>
        </a:p>
      </dgm:t>
    </dgm:pt>
    <dgm:pt modelId="{5A5537CD-3ABA-40C6-9F64-C95C8C3A73E7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/>
            <a:t>Уровень самообладания и владение конструктивной критикой</a:t>
          </a:r>
        </a:p>
      </dgm:t>
    </dgm:pt>
    <dgm:pt modelId="{E0319B51-4407-46E6-A5BD-230C5331D2C6}" type="parTrans" cxnId="{06F98287-8C04-4459-AA9B-43A8D688D326}">
      <dgm:prSet/>
      <dgm:spPr/>
      <dgm:t>
        <a:bodyPr/>
        <a:lstStyle/>
        <a:p>
          <a:endParaRPr lang="ru-RU"/>
        </a:p>
      </dgm:t>
    </dgm:pt>
    <dgm:pt modelId="{81C36CAA-0BA4-4311-9516-223A5C556D41}" type="sibTrans" cxnId="{06F98287-8C04-4459-AA9B-43A8D688D326}">
      <dgm:prSet/>
      <dgm:spPr/>
      <dgm:t>
        <a:bodyPr/>
        <a:lstStyle/>
        <a:p>
          <a:endParaRPr lang="ru-RU"/>
        </a:p>
      </dgm:t>
    </dgm:pt>
    <dgm:pt modelId="{799EE8C5-D20B-4705-BA95-8028BC662DA6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/>
            <a:t>Знание преподаваемой дисциплины, профессиональная эрудиция</a:t>
          </a:r>
        </a:p>
      </dgm:t>
    </dgm:pt>
    <dgm:pt modelId="{7647B17C-4CE0-455D-89AB-944153E236C4}" type="parTrans" cxnId="{DD888770-666C-4FE2-A293-B103183F891E}">
      <dgm:prSet/>
      <dgm:spPr/>
      <dgm:t>
        <a:bodyPr/>
        <a:lstStyle/>
        <a:p>
          <a:endParaRPr lang="ru-RU"/>
        </a:p>
      </dgm:t>
    </dgm:pt>
    <dgm:pt modelId="{C96A3D15-9ADA-4B4D-80A4-C48B65111127}" type="sibTrans" cxnId="{DD888770-666C-4FE2-A293-B103183F891E}">
      <dgm:prSet/>
      <dgm:spPr/>
      <dgm:t>
        <a:bodyPr/>
        <a:lstStyle/>
        <a:p>
          <a:endParaRPr lang="ru-RU"/>
        </a:p>
      </dgm:t>
    </dgm:pt>
    <dgm:pt modelId="{BF9B3C62-D6EC-4980-B95E-734D267A86D7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/>
            <a:t>Качество учебных материалов</a:t>
          </a:r>
        </a:p>
      </dgm:t>
    </dgm:pt>
    <dgm:pt modelId="{42BE6B65-3BB5-4253-9B28-67BC2CB1FB8C}" type="parTrans" cxnId="{BA612285-7A82-4C5F-9419-2A3C11F12A6D}">
      <dgm:prSet/>
      <dgm:spPr/>
      <dgm:t>
        <a:bodyPr/>
        <a:lstStyle/>
        <a:p>
          <a:endParaRPr lang="ru-RU"/>
        </a:p>
      </dgm:t>
    </dgm:pt>
    <dgm:pt modelId="{DC4FAF50-B455-4308-BA84-515604C426A5}" type="sibTrans" cxnId="{BA612285-7A82-4C5F-9419-2A3C11F12A6D}">
      <dgm:prSet/>
      <dgm:spPr/>
      <dgm:t>
        <a:bodyPr/>
        <a:lstStyle/>
        <a:p>
          <a:endParaRPr lang="ru-RU"/>
        </a:p>
      </dgm:t>
    </dgm:pt>
    <dgm:pt modelId="{DAB9EA39-0AD3-475E-AB5A-83B38CA11E93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/>
            <a:t>Взаимоотношения со студентами и поддержка их профессионализации</a:t>
          </a:r>
        </a:p>
      </dgm:t>
    </dgm:pt>
    <dgm:pt modelId="{7F516670-55A8-4288-9D0E-38A1ABF496C2}" type="parTrans" cxnId="{BD9FF6FD-7FEA-4B3C-A11C-8BD6A3DCC5BC}">
      <dgm:prSet/>
      <dgm:spPr/>
      <dgm:t>
        <a:bodyPr/>
        <a:lstStyle/>
        <a:p>
          <a:endParaRPr lang="ru-RU"/>
        </a:p>
      </dgm:t>
    </dgm:pt>
    <dgm:pt modelId="{012554F6-D9AD-4937-91B1-A92F23EA893A}" type="sibTrans" cxnId="{BD9FF6FD-7FEA-4B3C-A11C-8BD6A3DCC5BC}">
      <dgm:prSet/>
      <dgm:spPr/>
      <dgm:t>
        <a:bodyPr/>
        <a:lstStyle/>
        <a:p>
          <a:endParaRPr lang="ru-RU"/>
        </a:p>
      </dgm:t>
    </dgm:pt>
    <dgm:pt modelId="{417B8185-78DB-442D-BA09-C8D6055803F4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/>
            <a:t>Объективность, справедливость оценки</a:t>
          </a:r>
        </a:p>
      </dgm:t>
    </dgm:pt>
    <dgm:pt modelId="{219AFA07-C695-4DB2-A155-A384258B9B85}" type="parTrans" cxnId="{0B0B119F-7A34-4176-BCDF-785EAA31EB79}">
      <dgm:prSet/>
      <dgm:spPr/>
      <dgm:t>
        <a:bodyPr/>
        <a:lstStyle/>
        <a:p>
          <a:endParaRPr lang="ru-RU"/>
        </a:p>
      </dgm:t>
    </dgm:pt>
    <dgm:pt modelId="{5495E437-B82E-45FF-827F-C7932EE3DEEA}" type="sibTrans" cxnId="{0B0B119F-7A34-4176-BCDF-785EAA31EB79}">
      <dgm:prSet/>
      <dgm:spPr/>
      <dgm:t>
        <a:bodyPr/>
        <a:lstStyle/>
        <a:p>
          <a:endParaRPr lang="ru-RU"/>
        </a:p>
      </dgm:t>
    </dgm:pt>
    <dgm:pt modelId="{375F6504-D8F9-49E5-B68C-D3190BE6C2DF}" type="pres">
      <dgm:prSet presAssocID="{95DFE543-9D0C-48A5-935F-06947EC0328A}" presName="linear" presStyleCnt="0">
        <dgm:presLayoutVars>
          <dgm:animLvl val="lvl"/>
          <dgm:resizeHandles val="exact"/>
        </dgm:presLayoutVars>
      </dgm:prSet>
      <dgm:spPr/>
    </dgm:pt>
    <dgm:pt modelId="{0726D5D9-109B-4C6F-A210-4E76C29891E2}" type="pres">
      <dgm:prSet presAssocID="{B2E71962-AE7C-4CB1-BBBB-7930EB89BBAA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3EDF913C-EA57-419D-BBE5-B14FA6E9DED1}" type="pres">
      <dgm:prSet presAssocID="{35B52C6A-2E67-4BF6-8B9B-D06D5A46D96D}" presName="spacer" presStyleCnt="0"/>
      <dgm:spPr/>
    </dgm:pt>
    <dgm:pt modelId="{7881CC7F-856A-4981-A3C8-41D499D2AE69}" type="pres">
      <dgm:prSet presAssocID="{FD7CD54B-BC19-48F8-A580-ECAFF6D7DFB5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7F4B4D4D-48E2-4EB3-8E75-0155C2B15942}" type="pres">
      <dgm:prSet presAssocID="{8DA6D56D-17D8-4F55-AC73-30C9A5FD7D69}" presName="spacer" presStyleCnt="0"/>
      <dgm:spPr/>
    </dgm:pt>
    <dgm:pt modelId="{12C77CB0-B97C-40E1-B807-F5D0687061B1}" type="pres">
      <dgm:prSet presAssocID="{C4598A67-63B6-438C-9770-A71B3865DDBD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7D50D153-CAA8-4591-9D1D-236EDA699E1E}" type="pres">
      <dgm:prSet presAssocID="{8C2E88CD-1596-4238-83EA-110027E6FCCB}" presName="spacer" presStyleCnt="0"/>
      <dgm:spPr/>
    </dgm:pt>
    <dgm:pt modelId="{90A109EF-060F-4778-B403-5E35440337BF}" type="pres">
      <dgm:prSet presAssocID="{5A5537CD-3ABA-40C6-9F64-C95C8C3A73E7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DE8EC98E-722C-4C36-91A4-79C2BE9D0E0E}" type="pres">
      <dgm:prSet presAssocID="{81C36CAA-0BA4-4311-9516-223A5C556D41}" presName="spacer" presStyleCnt="0"/>
      <dgm:spPr/>
    </dgm:pt>
    <dgm:pt modelId="{65EA9149-5900-4C5D-8B88-2859C99900AB}" type="pres">
      <dgm:prSet presAssocID="{799EE8C5-D20B-4705-BA95-8028BC662DA6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01F9ACA9-3545-4C24-B61F-FA566C946452}" type="pres">
      <dgm:prSet presAssocID="{C96A3D15-9ADA-4B4D-80A4-C48B65111127}" presName="spacer" presStyleCnt="0"/>
      <dgm:spPr/>
    </dgm:pt>
    <dgm:pt modelId="{36CC058C-093C-4879-922F-45AA2755D88E}" type="pres">
      <dgm:prSet presAssocID="{BF9B3C62-D6EC-4980-B95E-734D267A86D7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8D693FDF-AF75-4A9E-8AE0-81DA97350613}" type="pres">
      <dgm:prSet presAssocID="{DC4FAF50-B455-4308-BA84-515604C426A5}" presName="spacer" presStyleCnt="0"/>
      <dgm:spPr/>
    </dgm:pt>
    <dgm:pt modelId="{AAD41B37-3815-4D04-9D7A-DA8170A776CF}" type="pres">
      <dgm:prSet presAssocID="{DAB9EA39-0AD3-475E-AB5A-83B38CA11E93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54B6AFAC-BFBB-4CF2-A7C4-DB7EA35A1F20}" type="pres">
      <dgm:prSet presAssocID="{012554F6-D9AD-4937-91B1-A92F23EA893A}" presName="spacer" presStyleCnt="0"/>
      <dgm:spPr/>
    </dgm:pt>
    <dgm:pt modelId="{61206E4D-BD27-4337-B6FC-6156345DFF54}" type="pres">
      <dgm:prSet presAssocID="{417B8185-78DB-442D-BA09-C8D6055803F4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F7AEC903-0EFD-44DF-AFC7-E5D1B213DAB3}" type="presOf" srcId="{C4598A67-63B6-438C-9770-A71B3865DDBD}" destId="{12C77CB0-B97C-40E1-B807-F5D0687061B1}" srcOrd="0" destOrd="0" presId="urn:microsoft.com/office/officeart/2005/8/layout/vList2"/>
    <dgm:cxn modelId="{E43C650C-6556-46B6-A326-2B7C64E44B44}" type="presOf" srcId="{BF9B3C62-D6EC-4980-B95E-734D267A86D7}" destId="{36CC058C-093C-4879-922F-45AA2755D88E}" srcOrd="0" destOrd="0" presId="urn:microsoft.com/office/officeart/2005/8/layout/vList2"/>
    <dgm:cxn modelId="{59AE3C33-D7B7-402F-883D-8C38C3B1AC74}" type="presOf" srcId="{B2E71962-AE7C-4CB1-BBBB-7930EB89BBAA}" destId="{0726D5D9-109B-4C6F-A210-4E76C29891E2}" srcOrd="0" destOrd="0" presId="urn:microsoft.com/office/officeart/2005/8/layout/vList2"/>
    <dgm:cxn modelId="{8803653D-C0FC-4E21-A2D6-366B987116AA}" type="presOf" srcId="{799EE8C5-D20B-4705-BA95-8028BC662DA6}" destId="{65EA9149-5900-4C5D-8B88-2859C99900AB}" srcOrd="0" destOrd="0" presId="urn:microsoft.com/office/officeart/2005/8/layout/vList2"/>
    <dgm:cxn modelId="{F302A24A-D51F-4372-AC08-5F3946FBD942}" srcId="{95DFE543-9D0C-48A5-935F-06947EC0328A}" destId="{C4598A67-63B6-438C-9770-A71B3865DDBD}" srcOrd="2" destOrd="0" parTransId="{298735EB-3818-4C6E-BE87-6F3FF30B1D91}" sibTransId="{8C2E88CD-1596-4238-83EA-110027E6FCCB}"/>
    <dgm:cxn modelId="{DD888770-666C-4FE2-A293-B103183F891E}" srcId="{95DFE543-9D0C-48A5-935F-06947EC0328A}" destId="{799EE8C5-D20B-4705-BA95-8028BC662DA6}" srcOrd="4" destOrd="0" parTransId="{7647B17C-4CE0-455D-89AB-944153E236C4}" sibTransId="{C96A3D15-9ADA-4B4D-80A4-C48B65111127}"/>
    <dgm:cxn modelId="{3D43CC73-F928-48CC-8A1C-73D1A8B77FDD}" type="presOf" srcId="{DAB9EA39-0AD3-475E-AB5A-83B38CA11E93}" destId="{AAD41B37-3815-4D04-9D7A-DA8170A776CF}" srcOrd="0" destOrd="0" presId="urn:microsoft.com/office/officeart/2005/8/layout/vList2"/>
    <dgm:cxn modelId="{CC84D974-F8A5-4F2A-B41C-F9D7FF53A2AB}" srcId="{95DFE543-9D0C-48A5-935F-06947EC0328A}" destId="{FD7CD54B-BC19-48F8-A580-ECAFF6D7DFB5}" srcOrd="1" destOrd="0" parTransId="{3DD7C3F5-3423-442F-B327-35328CD1052C}" sibTransId="{8DA6D56D-17D8-4F55-AC73-30C9A5FD7D69}"/>
    <dgm:cxn modelId="{3B876378-A1B6-441E-9EF6-9A9ADB83DC4D}" type="presOf" srcId="{5A5537CD-3ABA-40C6-9F64-C95C8C3A73E7}" destId="{90A109EF-060F-4778-B403-5E35440337BF}" srcOrd="0" destOrd="0" presId="urn:microsoft.com/office/officeart/2005/8/layout/vList2"/>
    <dgm:cxn modelId="{40B9A978-D757-43E3-AB99-D7EDF02667AE}" type="presOf" srcId="{FD7CD54B-BC19-48F8-A580-ECAFF6D7DFB5}" destId="{7881CC7F-856A-4981-A3C8-41D499D2AE69}" srcOrd="0" destOrd="0" presId="urn:microsoft.com/office/officeart/2005/8/layout/vList2"/>
    <dgm:cxn modelId="{BA612285-7A82-4C5F-9419-2A3C11F12A6D}" srcId="{95DFE543-9D0C-48A5-935F-06947EC0328A}" destId="{BF9B3C62-D6EC-4980-B95E-734D267A86D7}" srcOrd="5" destOrd="0" parTransId="{42BE6B65-3BB5-4253-9B28-67BC2CB1FB8C}" sibTransId="{DC4FAF50-B455-4308-BA84-515604C426A5}"/>
    <dgm:cxn modelId="{06F98287-8C04-4459-AA9B-43A8D688D326}" srcId="{95DFE543-9D0C-48A5-935F-06947EC0328A}" destId="{5A5537CD-3ABA-40C6-9F64-C95C8C3A73E7}" srcOrd="3" destOrd="0" parTransId="{E0319B51-4407-46E6-A5BD-230C5331D2C6}" sibTransId="{81C36CAA-0BA4-4311-9516-223A5C556D41}"/>
    <dgm:cxn modelId="{0B0B119F-7A34-4176-BCDF-785EAA31EB79}" srcId="{95DFE543-9D0C-48A5-935F-06947EC0328A}" destId="{417B8185-78DB-442D-BA09-C8D6055803F4}" srcOrd="7" destOrd="0" parTransId="{219AFA07-C695-4DB2-A155-A384258B9B85}" sibTransId="{5495E437-B82E-45FF-827F-C7932EE3DEEA}"/>
    <dgm:cxn modelId="{4AB620A2-FBA7-4981-BBE5-D39FB352D05A}" type="presOf" srcId="{95DFE543-9D0C-48A5-935F-06947EC0328A}" destId="{375F6504-D8F9-49E5-B68C-D3190BE6C2DF}" srcOrd="0" destOrd="0" presId="urn:microsoft.com/office/officeart/2005/8/layout/vList2"/>
    <dgm:cxn modelId="{4624FEC7-7590-49C5-BD86-DF11B515A27A}" srcId="{95DFE543-9D0C-48A5-935F-06947EC0328A}" destId="{B2E71962-AE7C-4CB1-BBBB-7930EB89BBAA}" srcOrd="0" destOrd="0" parTransId="{78BAE5AA-F1D0-4B73-91D6-5A947A06B2DA}" sibTransId="{35B52C6A-2E67-4BF6-8B9B-D06D5A46D96D}"/>
    <dgm:cxn modelId="{552A62FD-68B9-448F-BD47-C597DE2EA664}" type="presOf" srcId="{417B8185-78DB-442D-BA09-C8D6055803F4}" destId="{61206E4D-BD27-4337-B6FC-6156345DFF54}" srcOrd="0" destOrd="0" presId="urn:microsoft.com/office/officeart/2005/8/layout/vList2"/>
    <dgm:cxn modelId="{BD9FF6FD-7FEA-4B3C-A11C-8BD6A3DCC5BC}" srcId="{95DFE543-9D0C-48A5-935F-06947EC0328A}" destId="{DAB9EA39-0AD3-475E-AB5A-83B38CA11E93}" srcOrd="6" destOrd="0" parTransId="{7F516670-55A8-4288-9D0E-38A1ABF496C2}" sibTransId="{012554F6-D9AD-4937-91B1-A92F23EA893A}"/>
    <dgm:cxn modelId="{C9EB6DF4-3910-4216-BF59-86FFA9DF33D2}" type="presParOf" srcId="{375F6504-D8F9-49E5-B68C-D3190BE6C2DF}" destId="{0726D5D9-109B-4C6F-A210-4E76C29891E2}" srcOrd="0" destOrd="0" presId="urn:microsoft.com/office/officeart/2005/8/layout/vList2"/>
    <dgm:cxn modelId="{7201C853-6B40-4D5C-9990-87EE99B0A431}" type="presParOf" srcId="{375F6504-D8F9-49E5-B68C-D3190BE6C2DF}" destId="{3EDF913C-EA57-419D-BBE5-B14FA6E9DED1}" srcOrd="1" destOrd="0" presId="urn:microsoft.com/office/officeart/2005/8/layout/vList2"/>
    <dgm:cxn modelId="{AB5B738B-9F8E-4F3E-80E5-AAC52C67AE6C}" type="presParOf" srcId="{375F6504-D8F9-49E5-B68C-D3190BE6C2DF}" destId="{7881CC7F-856A-4981-A3C8-41D499D2AE69}" srcOrd="2" destOrd="0" presId="urn:microsoft.com/office/officeart/2005/8/layout/vList2"/>
    <dgm:cxn modelId="{FF979ED8-859B-4AA0-A674-31F2F7AF637F}" type="presParOf" srcId="{375F6504-D8F9-49E5-B68C-D3190BE6C2DF}" destId="{7F4B4D4D-48E2-4EB3-8E75-0155C2B15942}" srcOrd="3" destOrd="0" presId="urn:microsoft.com/office/officeart/2005/8/layout/vList2"/>
    <dgm:cxn modelId="{B4B689C5-86C2-4D7A-9AC9-06773A377E5B}" type="presParOf" srcId="{375F6504-D8F9-49E5-B68C-D3190BE6C2DF}" destId="{12C77CB0-B97C-40E1-B807-F5D0687061B1}" srcOrd="4" destOrd="0" presId="urn:microsoft.com/office/officeart/2005/8/layout/vList2"/>
    <dgm:cxn modelId="{093A964C-C434-409A-AD22-EFDF46D75177}" type="presParOf" srcId="{375F6504-D8F9-49E5-B68C-D3190BE6C2DF}" destId="{7D50D153-CAA8-4591-9D1D-236EDA699E1E}" srcOrd="5" destOrd="0" presId="urn:microsoft.com/office/officeart/2005/8/layout/vList2"/>
    <dgm:cxn modelId="{4688BD1C-9F43-48C5-AF87-5EE1C47D1ECC}" type="presParOf" srcId="{375F6504-D8F9-49E5-B68C-D3190BE6C2DF}" destId="{90A109EF-060F-4778-B403-5E35440337BF}" srcOrd="6" destOrd="0" presId="urn:microsoft.com/office/officeart/2005/8/layout/vList2"/>
    <dgm:cxn modelId="{5E84A634-F976-454A-80C4-14DA8976B133}" type="presParOf" srcId="{375F6504-D8F9-49E5-B68C-D3190BE6C2DF}" destId="{DE8EC98E-722C-4C36-91A4-79C2BE9D0E0E}" srcOrd="7" destOrd="0" presId="urn:microsoft.com/office/officeart/2005/8/layout/vList2"/>
    <dgm:cxn modelId="{88589249-37C2-420C-A6E0-79049767B514}" type="presParOf" srcId="{375F6504-D8F9-49E5-B68C-D3190BE6C2DF}" destId="{65EA9149-5900-4C5D-8B88-2859C99900AB}" srcOrd="8" destOrd="0" presId="urn:microsoft.com/office/officeart/2005/8/layout/vList2"/>
    <dgm:cxn modelId="{07013CD2-9217-4247-ABDF-5FA19FE5833A}" type="presParOf" srcId="{375F6504-D8F9-49E5-B68C-D3190BE6C2DF}" destId="{01F9ACA9-3545-4C24-B61F-FA566C946452}" srcOrd="9" destOrd="0" presId="urn:microsoft.com/office/officeart/2005/8/layout/vList2"/>
    <dgm:cxn modelId="{2CC111C7-DDA3-4070-9426-5288170B6959}" type="presParOf" srcId="{375F6504-D8F9-49E5-B68C-D3190BE6C2DF}" destId="{36CC058C-093C-4879-922F-45AA2755D88E}" srcOrd="10" destOrd="0" presId="urn:microsoft.com/office/officeart/2005/8/layout/vList2"/>
    <dgm:cxn modelId="{F81D6C09-3E4B-4F5F-B14D-D50ABB5B405D}" type="presParOf" srcId="{375F6504-D8F9-49E5-B68C-D3190BE6C2DF}" destId="{8D693FDF-AF75-4A9E-8AE0-81DA97350613}" srcOrd="11" destOrd="0" presId="urn:microsoft.com/office/officeart/2005/8/layout/vList2"/>
    <dgm:cxn modelId="{034B12D0-351C-476A-9311-C942879C90DD}" type="presParOf" srcId="{375F6504-D8F9-49E5-B68C-D3190BE6C2DF}" destId="{AAD41B37-3815-4D04-9D7A-DA8170A776CF}" srcOrd="12" destOrd="0" presId="urn:microsoft.com/office/officeart/2005/8/layout/vList2"/>
    <dgm:cxn modelId="{BA97EBD5-B5F2-494A-97B7-62D6B4E47B3C}" type="presParOf" srcId="{375F6504-D8F9-49E5-B68C-D3190BE6C2DF}" destId="{54B6AFAC-BFBB-4CF2-A7C4-DB7EA35A1F20}" srcOrd="13" destOrd="0" presId="urn:microsoft.com/office/officeart/2005/8/layout/vList2"/>
    <dgm:cxn modelId="{132FDB90-7164-4EB5-8EBD-938417163EAF}" type="presParOf" srcId="{375F6504-D8F9-49E5-B68C-D3190BE6C2DF}" destId="{61206E4D-BD27-4337-B6FC-6156345DFF5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EA9DC-B1C7-D441-A6CE-B8E03E0E6BE1}">
      <dsp:nvSpPr>
        <dsp:cNvPr id="0" name=""/>
        <dsp:cNvSpPr/>
      </dsp:nvSpPr>
      <dsp:spPr>
        <a:xfrm>
          <a:off x="132442" y="0"/>
          <a:ext cx="4402667" cy="4402667"/>
        </a:xfrm>
        <a:prstGeom prst="triangle">
          <a:avLst/>
        </a:prstGeom>
        <a:solidFill>
          <a:srgbClr val="8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C99F97-A13D-C544-8E26-5FF7DB85C054}">
      <dsp:nvSpPr>
        <dsp:cNvPr id="0" name=""/>
        <dsp:cNvSpPr/>
      </dsp:nvSpPr>
      <dsp:spPr bwMode="white">
        <a:xfrm>
          <a:off x="2333776" y="442631"/>
          <a:ext cx="2861733" cy="10421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8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Ресурсный подход</a:t>
          </a:r>
        </a:p>
      </dsp:txBody>
      <dsp:txXfrm>
        <a:off x="2384652" y="493507"/>
        <a:ext cx="2759981" cy="940441"/>
      </dsp:txXfrm>
    </dsp:sp>
    <dsp:sp modelId="{297EC9E0-E9BB-9A48-95C3-7D77C6AEE2FC}">
      <dsp:nvSpPr>
        <dsp:cNvPr id="0" name=""/>
        <dsp:cNvSpPr/>
      </dsp:nvSpPr>
      <dsp:spPr bwMode="white">
        <a:xfrm>
          <a:off x="2333776" y="1615099"/>
          <a:ext cx="2861733" cy="10421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8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Нормативный подход</a:t>
          </a:r>
        </a:p>
      </dsp:txBody>
      <dsp:txXfrm>
        <a:off x="2384652" y="1665975"/>
        <a:ext cx="2759981" cy="940441"/>
      </dsp:txXfrm>
    </dsp:sp>
    <dsp:sp modelId="{BB15DDEA-C819-42F2-99F7-3EE333056EEF}">
      <dsp:nvSpPr>
        <dsp:cNvPr id="0" name=""/>
        <dsp:cNvSpPr/>
      </dsp:nvSpPr>
      <dsp:spPr bwMode="white">
        <a:xfrm>
          <a:off x="2333776" y="2787567"/>
          <a:ext cx="2861733" cy="10421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Дефицитарный</a:t>
          </a:r>
          <a:r>
            <a:rPr lang="ru-RU" sz="2000" kern="1200" dirty="0"/>
            <a:t> подход</a:t>
          </a:r>
        </a:p>
      </dsp:txBody>
      <dsp:txXfrm>
        <a:off x="2384652" y="2838443"/>
        <a:ext cx="2759981" cy="9404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6D5D9-109B-4C6F-A210-4E76C29891E2}">
      <dsp:nvSpPr>
        <dsp:cNvPr id="0" name=""/>
        <dsp:cNvSpPr/>
      </dsp:nvSpPr>
      <dsp:spPr>
        <a:xfrm>
          <a:off x="0" y="15679"/>
          <a:ext cx="6741160" cy="63648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Интерес к преподаваемому предмету и способность заинтересовать студентов</a:t>
          </a:r>
        </a:p>
      </dsp:txBody>
      <dsp:txXfrm>
        <a:off x="31070" y="46749"/>
        <a:ext cx="6679020" cy="574340"/>
      </dsp:txXfrm>
    </dsp:sp>
    <dsp:sp modelId="{7881CC7F-856A-4981-A3C8-41D499D2AE69}">
      <dsp:nvSpPr>
        <dsp:cNvPr id="0" name=""/>
        <dsp:cNvSpPr/>
      </dsp:nvSpPr>
      <dsp:spPr>
        <a:xfrm>
          <a:off x="0" y="698239"/>
          <a:ext cx="6741160" cy="63648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Доступность изложения материала </a:t>
          </a:r>
        </a:p>
      </dsp:txBody>
      <dsp:txXfrm>
        <a:off x="31070" y="729309"/>
        <a:ext cx="6679020" cy="574340"/>
      </dsp:txXfrm>
    </dsp:sp>
    <dsp:sp modelId="{12C77CB0-B97C-40E1-B807-F5D0687061B1}">
      <dsp:nvSpPr>
        <dsp:cNvPr id="0" name=""/>
        <dsp:cNvSpPr/>
      </dsp:nvSpPr>
      <dsp:spPr>
        <a:xfrm>
          <a:off x="0" y="1380799"/>
          <a:ext cx="6741160" cy="63648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Консультативная помощь студентам</a:t>
          </a:r>
        </a:p>
      </dsp:txBody>
      <dsp:txXfrm>
        <a:off x="31070" y="1411869"/>
        <a:ext cx="6679020" cy="574340"/>
      </dsp:txXfrm>
    </dsp:sp>
    <dsp:sp modelId="{90A109EF-060F-4778-B403-5E35440337BF}">
      <dsp:nvSpPr>
        <dsp:cNvPr id="0" name=""/>
        <dsp:cNvSpPr/>
      </dsp:nvSpPr>
      <dsp:spPr>
        <a:xfrm>
          <a:off x="0" y="2063359"/>
          <a:ext cx="6741160" cy="63648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Уровень самообладания и владение конструктивной критикой</a:t>
          </a:r>
        </a:p>
      </dsp:txBody>
      <dsp:txXfrm>
        <a:off x="31070" y="2094429"/>
        <a:ext cx="6679020" cy="574340"/>
      </dsp:txXfrm>
    </dsp:sp>
    <dsp:sp modelId="{65EA9149-5900-4C5D-8B88-2859C99900AB}">
      <dsp:nvSpPr>
        <dsp:cNvPr id="0" name=""/>
        <dsp:cNvSpPr/>
      </dsp:nvSpPr>
      <dsp:spPr>
        <a:xfrm>
          <a:off x="0" y="2745919"/>
          <a:ext cx="6741160" cy="63648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Знание преподаваемой дисциплины, профессиональная эрудиция</a:t>
          </a:r>
        </a:p>
      </dsp:txBody>
      <dsp:txXfrm>
        <a:off x="31070" y="2776989"/>
        <a:ext cx="6679020" cy="574340"/>
      </dsp:txXfrm>
    </dsp:sp>
    <dsp:sp modelId="{36CC058C-093C-4879-922F-45AA2755D88E}">
      <dsp:nvSpPr>
        <dsp:cNvPr id="0" name=""/>
        <dsp:cNvSpPr/>
      </dsp:nvSpPr>
      <dsp:spPr>
        <a:xfrm>
          <a:off x="0" y="3428480"/>
          <a:ext cx="6741160" cy="63648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Качество учебных материалов</a:t>
          </a:r>
        </a:p>
      </dsp:txBody>
      <dsp:txXfrm>
        <a:off x="31070" y="3459550"/>
        <a:ext cx="6679020" cy="574340"/>
      </dsp:txXfrm>
    </dsp:sp>
    <dsp:sp modelId="{AAD41B37-3815-4D04-9D7A-DA8170A776CF}">
      <dsp:nvSpPr>
        <dsp:cNvPr id="0" name=""/>
        <dsp:cNvSpPr/>
      </dsp:nvSpPr>
      <dsp:spPr>
        <a:xfrm>
          <a:off x="0" y="4111040"/>
          <a:ext cx="6741160" cy="63648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Взаимоотношения со студентами и поддержка их профессионализации</a:t>
          </a:r>
        </a:p>
      </dsp:txBody>
      <dsp:txXfrm>
        <a:off x="31070" y="4142110"/>
        <a:ext cx="6679020" cy="574340"/>
      </dsp:txXfrm>
    </dsp:sp>
    <dsp:sp modelId="{61206E4D-BD27-4337-B6FC-6156345DFF54}">
      <dsp:nvSpPr>
        <dsp:cNvPr id="0" name=""/>
        <dsp:cNvSpPr/>
      </dsp:nvSpPr>
      <dsp:spPr>
        <a:xfrm>
          <a:off x="0" y="4793600"/>
          <a:ext cx="6741160" cy="63648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Объективность, справедливость оценки</a:t>
          </a:r>
        </a:p>
      </dsp:txBody>
      <dsp:txXfrm>
        <a:off x="31070" y="4824670"/>
        <a:ext cx="6679020" cy="57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0.03847</cdr:x>
      <cdr:y>0.42525</cdr:y>
    </cdr:from>
    <cdr:to>
      <cdr:x>0.31999</cdr:x>
      <cdr:y>0.42525</cdr:y>
    </cdr:to>
    <cdr:sp macro="" textlink="">
      <cdr:nvSpPr>
        <cdr:cNvPr id="2" name="Прямое соединение 1"/>
        <cdr:cNvSpPr/>
      </cdr:nvSpPr>
      <cdr:spPr>
        <a:xfrm xmlns:a="http://schemas.openxmlformats.org/drawingml/2006/main">
          <a:off x="408684" y="1795784"/>
          <a:ext cx="299076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0.06862</cdr:x>
      <cdr:y>0.34796</cdr:y>
    </cdr:from>
    <cdr:to>
      <cdr:x>0.08661</cdr:x>
      <cdr:y>0.40211</cdr:y>
    </cdr:to>
    <cdr:sp macro="" textlink="">
      <cdr:nvSpPr>
        <cdr:cNvPr id="3" name="Левая фигурная скобка 2"/>
        <cdr:cNvSpPr/>
      </cdr:nvSpPr>
      <cdr:spPr>
        <a:xfrm xmlns:a="http://schemas.openxmlformats.org/drawingml/2006/main">
          <a:off x="729019" y="1469408"/>
          <a:ext cx="191069" cy="228656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0.09481</cdr:x>
      <cdr:y>0.34713</cdr:y>
    </cdr:from>
    <cdr:to>
      <cdr:x>0.28953</cdr:x>
      <cdr:y>0.34713</cdr:y>
    </cdr:to>
    <cdr:sp macro="" textlink="">
      <cdr:nvSpPr>
        <cdr:cNvPr id="4" name="Прямое соединение 3"/>
        <cdr:cNvSpPr/>
      </cdr:nvSpPr>
      <cdr:spPr>
        <a:xfrm xmlns:a="http://schemas.openxmlformats.org/drawingml/2006/main">
          <a:off x="966353" y="1358354"/>
          <a:ext cx="1984665" cy="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accent3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0.35537</cdr:x>
      <cdr:y>0.23289</cdr:y>
    </cdr:from>
    <cdr:to>
      <cdr:x>0.37566</cdr:x>
      <cdr:y>0.59279</cdr:y>
    </cdr:to>
    <cdr:sp macro="" textlink="">
      <cdr:nvSpPr>
        <cdr:cNvPr id="5" name="Левая фигурная скобка 4"/>
        <cdr:cNvSpPr/>
      </cdr:nvSpPr>
      <cdr:spPr>
        <a:xfrm xmlns:a="http://schemas.openxmlformats.org/drawingml/2006/main">
          <a:off x="3775325" y="983470"/>
          <a:ext cx="215509" cy="1519811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0.34881</cdr:x>
      <cdr:y>0.21046</cdr:y>
    </cdr:from>
    <cdr:to>
      <cdr:x>0.63033</cdr:x>
      <cdr:y>0.21046</cdr:y>
    </cdr:to>
    <cdr:sp macro="" textlink="">
      <cdr:nvSpPr>
        <cdr:cNvPr id="6" name="Прямое соединение 5"/>
        <cdr:cNvSpPr/>
      </cdr:nvSpPr>
      <cdr:spPr>
        <a:xfrm xmlns:a="http://schemas.openxmlformats.org/drawingml/2006/main">
          <a:off x="3705619" y="888758"/>
          <a:ext cx="2990769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0.34699</cdr:x>
      <cdr:y>0.34923</cdr:y>
    </cdr:from>
    <cdr:to>
      <cdr:x>0.62851</cdr:x>
      <cdr:y>0.34923</cdr:y>
    </cdr:to>
    <cdr:sp macro="" textlink="">
      <cdr:nvSpPr>
        <cdr:cNvPr id="7" name="Прямое соединение 6"/>
        <cdr:cNvSpPr/>
      </cdr:nvSpPr>
      <cdr:spPr>
        <a:xfrm xmlns:a="http://schemas.openxmlformats.org/drawingml/2006/main">
          <a:off x="3686348" y="1474747"/>
          <a:ext cx="2990769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0.34469</cdr:x>
      <cdr:y>0.47518</cdr:y>
    </cdr:from>
    <cdr:to>
      <cdr:x>0.62621</cdr:x>
      <cdr:y>0.47518</cdr:y>
    </cdr:to>
    <cdr:sp macro="" textlink="">
      <cdr:nvSpPr>
        <cdr:cNvPr id="8" name="Прямое соединение 7"/>
        <cdr:cNvSpPr/>
      </cdr:nvSpPr>
      <cdr:spPr>
        <a:xfrm xmlns:a="http://schemas.openxmlformats.org/drawingml/2006/main">
          <a:off x="3513230" y="1859419"/>
          <a:ext cx="286936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0.44033</cdr:x>
      <cdr:y>0.23148</cdr:y>
    </cdr:from>
    <cdr:to>
      <cdr:x>0.58204</cdr:x>
      <cdr:y>0.30431</cdr:y>
    </cdr:to>
    <cdr:sp macro="" textlink="">
      <cdr:nvSpPr>
        <cdr:cNvPr id="9" name="Выноска со стрелкой вверх 8"/>
        <cdr:cNvSpPr/>
      </cdr:nvSpPr>
      <cdr:spPr>
        <a:xfrm xmlns:a="http://schemas.openxmlformats.org/drawingml/2006/main">
          <a:off x="4677864" y="977515"/>
          <a:ext cx="1505477" cy="307554"/>
        </a:xfrm>
        <a:prstGeom xmlns:a="http://schemas.openxmlformats.org/drawingml/2006/main" prst="upArrowCallou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/>
            <a:t>4 «</a:t>
          </a:r>
          <a:r>
            <a:rPr lang="ru-RU" sz="1200" dirty="0" err="1"/>
            <a:t>грейд</a:t>
          </a:r>
          <a:r>
            <a:rPr lang="ru-RU" sz="1200" dirty="0"/>
            <a:t>»</a:t>
          </a:r>
        </a:p>
      </cdr:txBody>
    </cdr:sp>
  </cdr:relSizeAnchor>
  <cdr:relSizeAnchor xmlns:cdr="http://schemas.openxmlformats.org/drawingml/2006/chartDrawing">
    <cdr:from>
      <cdr:x>0.44033</cdr:x>
      <cdr:y>0.35848</cdr:y>
    </cdr:from>
    <cdr:to>
      <cdr:x>0.58204</cdr:x>
      <cdr:y>0.43132</cdr:y>
    </cdr:to>
    <cdr:sp macro="" textlink="">
      <cdr:nvSpPr>
        <cdr:cNvPr id="10" name="Выноска со стрелкой вверх 9"/>
        <cdr:cNvSpPr/>
      </cdr:nvSpPr>
      <cdr:spPr>
        <a:xfrm xmlns:a="http://schemas.openxmlformats.org/drawingml/2006/main">
          <a:off x="4677865" y="1513843"/>
          <a:ext cx="1505477" cy="307596"/>
        </a:xfrm>
        <a:prstGeom xmlns:a="http://schemas.openxmlformats.org/drawingml/2006/main" prst="upArrowCallou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/>
            <a:t>3 «</a:t>
          </a:r>
          <a:r>
            <a:rPr lang="ru-RU" sz="1200" dirty="0" err="1"/>
            <a:t>грейд</a:t>
          </a:r>
          <a:r>
            <a:rPr lang="ru-RU" sz="1200" dirty="0"/>
            <a:t>»</a:t>
          </a:r>
        </a:p>
      </cdr:txBody>
    </cdr:sp>
  </cdr:relSizeAnchor>
  <cdr:relSizeAnchor xmlns:cdr="http://schemas.openxmlformats.org/drawingml/2006/chartDrawing">
    <cdr:from>
      <cdr:x>0.44029</cdr:x>
      <cdr:y>0.49204</cdr:y>
    </cdr:from>
    <cdr:to>
      <cdr:x>0.58199</cdr:x>
      <cdr:y>0.56487</cdr:y>
    </cdr:to>
    <cdr:sp macro="" textlink="">
      <cdr:nvSpPr>
        <cdr:cNvPr id="11" name="Выноска со стрелкой вверх 10"/>
        <cdr:cNvSpPr/>
      </cdr:nvSpPr>
      <cdr:spPr>
        <a:xfrm xmlns:a="http://schemas.openxmlformats.org/drawingml/2006/main">
          <a:off x="4677455" y="2077826"/>
          <a:ext cx="1505370" cy="307554"/>
        </a:xfrm>
        <a:prstGeom xmlns:a="http://schemas.openxmlformats.org/drawingml/2006/main" prst="upArrowCallou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/>
            <a:t>2 «</a:t>
          </a:r>
          <a:r>
            <a:rPr lang="ru-RU" sz="1200" dirty="0" err="1"/>
            <a:t>грейд</a:t>
          </a:r>
          <a:r>
            <a:rPr lang="ru-RU" sz="1200" dirty="0"/>
            <a:t>»</a:t>
          </a:r>
        </a:p>
      </cdr:txBody>
    </cdr:sp>
  </cdr:relSizeAnchor>
  <cdr:relSizeAnchor xmlns:cdr="http://schemas.openxmlformats.org/drawingml/2006/chartDrawing">
    <cdr:from>
      <cdr:x>0.8335</cdr:x>
      <cdr:y>0.17588</cdr:y>
    </cdr:from>
    <cdr:to>
      <cdr:x>0.85355</cdr:x>
      <cdr:y>0.38901</cdr:y>
    </cdr:to>
    <cdr:sp macro="" textlink="">
      <cdr:nvSpPr>
        <cdr:cNvPr id="12" name="Левая фигурная скобка 11"/>
        <cdr:cNvSpPr/>
      </cdr:nvSpPr>
      <cdr:spPr>
        <a:xfrm xmlns:a="http://schemas.openxmlformats.org/drawingml/2006/main">
          <a:off x="8854808" y="742720"/>
          <a:ext cx="212993" cy="900030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="horz" wrap="none" lIns="45720" tIns="45720" rIns="45720" bIns="45720" anchor="t" anchorCtr="0">
          <a:norm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0.38257</cdr:x>
      <cdr:y>0.59275</cdr:y>
    </cdr:from>
    <cdr:to>
      <cdr:x>0.57729</cdr:x>
      <cdr:y>0.59275</cdr:y>
    </cdr:to>
    <cdr:sp macro="" textlink="">
      <cdr:nvSpPr>
        <cdr:cNvPr id="13" name="Прямое соединение 12"/>
        <cdr:cNvSpPr/>
      </cdr:nvSpPr>
      <cdr:spPr>
        <a:xfrm xmlns:a="http://schemas.openxmlformats.org/drawingml/2006/main">
          <a:off x="4064326" y="2503124"/>
          <a:ext cx="2068636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A5A5A5"/>
          </a:solidFill>
          <a:prstDash val="dash"/>
          <a:round/>
          <a:headEnd type="none" w="med" len="med"/>
          <a:tailEnd type="none" w="med" len="med"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0.38257</cdr:x>
      <cdr:y>0.23402</cdr:y>
    </cdr:from>
    <cdr:to>
      <cdr:x>0.57729</cdr:x>
      <cdr:y>0.23402</cdr:y>
    </cdr:to>
    <cdr:sp macro="" textlink="">
      <cdr:nvSpPr>
        <cdr:cNvPr id="14" name="Прямое соединение 13"/>
        <cdr:cNvSpPr/>
      </cdr:nvSpPr>
      <cdr:spPr>
        <a:xfrm xmlns:a="http://schemas.openxmlformats.org/drawingml/2006/main">
          <a:off x="4064327" y="988223"/>
          <a:ext cx="2068636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A5A5A5"/>
          </a:solidFill>
          <a:prstDash val="dash"/>
          <a:round/>
          <a:headEnd type="none" w="med" len="med"/>
          <a:tailEnd type="none" w="med" len="med"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0.70581</cdr:x>
      <cdr:y>0.16942</cdr:y>
    </cdr:from>
    <cdr:to>
      <cdr:x>0.7238</cdr:x>
      <cdr:y>0.27245</cdr:y>
    </cdr:to>
    <cdr:sp macro="" textlink="">
      <cdr:nvSpPr>
        <cdr:cNvPr id="15" name="Левая фигурная скобка 14"/>
        <cdr:cNvSpPr/>
      </cdr:nvSpPr>
      <cdr:spPr>
        <a:xfrm xmlns:a="http://schemas.openxmlformats.org/drawingml/2006/main">
          <a:off x="7498308" y="715425"/>
          <a:ext cx="191069" cy="435090"/>
        </a:xfrm>
        <a:prstGeom xmlns:a="http://schemas.openxmlformats.org/drawingml/2006/main" prst="leftBrace">
          <a:avLst/>
        </a:prstGeom>
        <a:noFill xmlns:a="http://schemas.openxmlformats.org/drawingml/2006/main"/>
        <a:ln xmlns:a="http://schemas.openxmlformats.org/drawingml/2006/main" w="6350" cap="flat" cmpd="sng" algn="ctr">
          <a:solidFill>
            <a:srgbClr val="4472C4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="horz" wrap="none" lIns="45720" tIns="45720" rIns="45720" bIns="45720" anchor="t" anchorCtr="0">
          <a:norm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0.72943</cdr:x>
      <cdr:y>0.28249</cdr:y>
    </cdr:from>
    <cdr:to>
      <cdr:x>0.92415</cdr:x>
      <cdr:y>0.28249</cdr:y>
    </cdr:to>
    <cdr:sp macro="" textlink="">
      <cdr:nvSpPr>
        <cdr:cNvPr id="16" name="Прямое соединение 15"/>
        <cdr:cNvSpPr/>
      </cdr:nvSpPr>
      <cdr:spPr>
        <a:xfrm xmlns:a="http://schemas.openxmlformats.org/drawingml/2006/main">
          <a:off x="7749222" y="1192939"/>
          <a:ext cx="2068636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A5A5A5"/>
          </a:solidFill>
          <a:prstDash val="dash"/>
          <a:round/>
          <a:headEnd type="none" w="med" len="med"/>
          <a:tailEnd type="none" w="med" len="med"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0.73585</cdr:x>
      <cdr:y>0.16938</cdr:y>
    </cdr:from>
    <cdr:to>
      <cdr:x>0.93057</cdr:x>
      <cdr:y>0.16938</cdr:y>
    </cdr:to>
    <cdr:sp macro="" textlink="">
      <cdr:nvSpPr>
        <cdr:cNvPr id="17" name="Прямое соединение 16"/>
        <cdr:cNvSpPr/>
      </cdr:nvSpPr>
      <cdr:spPr>
        <a:xfrm xmlns:a="http://schemas.openxmlformats.org/drawingml/2006/main">
          <a:off x="7817461" y="715268"/>
          <a:ext cx="2068636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A5A5A5"/>
          </a:solidFill>
          <a:prstDash val="dash"/>
          <a:round/>
          <a:headEnd type="none" w="med" len="med"/>
          <a:tailEnd type="none" w="med" len="med"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0.68101</cdr:x>
      <cdr:y>0.21349</cdr:y>
    </cdr:from>
    <cdr:to>
      <cdr:x>0.96253</cdr:x>
      <cdr:y>0.21349</cdr:y>
    </cdr:to>
    <cdr:sp macro="" textlink="">
      <cdr:nvSpPr>
        <cdr:cNvPr id="18" name="Прямое соединение 17"/>
        <cdr:cNvSpPr/>
      </cdr:nvSpPr>
      <cdr:spPr>
        <a:xfrm xmlns:a="http://schemas.openxmlformats.org/drawingml/2006/main">
          <a:off x="7234765" y="901541"/>
          <a:ext cx="2990769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C00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0.75923</cdr:x>
      <cdr:y>0.19714</cdr:y>
    </cdr:from>
    <cdr:to>
      <cdr:x>0.90094</cdr:x>
      <cdr:y>0.26998</cdr:y>
    </cdr:to>
    <cdr:sp macro="" textlink="">
      <cdr:nvSpPr>
        <cdr:cNvPr id="19" name="Выноска со стрелкой вверх 18"/>
        <cdr:cNvSpPr/>
      </cdr:nvSpPr>
      <cdr:spPr>
        <a:xfrm xmlns:a="http://schemas.openxmlformats.org/drawingml/2006/main">
          <a:off x="8065827" y="832514"/>
          <a:ext cx="1505477" cy="307596"/>
        </a:xfrm>
        <a:prstGeom xmlns:a="http://schemas.openxmlformats.org/drawingml/2006/main" prst="upArrowCallou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 cap="flat" cmpd="sng" algn="ctr">
          <a:solidFill>
            <a:sysClr val="windowText" lastClr="00000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no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9pPr>
        </a:lstStyle>
        <a:p xmlns:a="http://schemas.openxmlformats.org/drawingml/2006/main">
          <a:pPr algn="ctr"/>
          <a:r>
            <a:rPr lang="ru-RU" sz="1200" dirty="0"/>
            <a:t>Высший «</a:t>
          </a:r>
          <a:r>
            <a:rPr lang="ru-RU" sz="1200" dirty="0" err="1"/>
            <a:t>грейд</a:t>
          </a:r>
          <a:r>
            <a:rPr lang="ru-RU" sz="1200" dirty="0"/>
            <a:t>»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449FE-7ED3-4A6F-9C8E-536C6B983921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1E494-16FB-4E2C-8DF6-F2AB75BF7B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370" y="1241028"/>
            <a:ext cx="5956935" cy="335077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9141-C92B-4C08-BD59-9BD1F0224AA9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3533-21D6-4806-8DAB-A0F49E5F7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9141-C92B-4C08-BD59-9BD1F0224AA9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3533-21D6-4806-8DAB-A0F49E5F7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9141-C92B-4C08-BD59-9BD1F0224AA9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3533-21D6-4806-8DAB-A0F49E5F7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9141-C92B-4C08-BD59-9BD1F0224AA9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3533-21D6-4806-8DAB-A0F49E5F7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9141-C92B-4C08-BD59-9BD1F0224AA9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3533-21D6-4806-8DAB-A0F49E5F7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9141-C92B-4C08-BD59-9BD1F0224AA9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3533-21D6-4806-8DAB-A0F49E5F7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9141-C92B-4C08-BD59-9BD1F0224AA9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3533-21D6-4806-8DAB-A0F49E5F7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9141-C92B-4C08-BD59-9BD1F0224AA9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3533-21D6-4806-8DAB-A0F49E5F7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9141-C92B-4C08-BD59-9BD1F0224AA9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3533-21D6-4806-8DAB-A0F49E5F7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9141-C92B-4C08-BD59-9BD1F0224AA9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3533-21D6-4806-8DAB-A0F49E5F7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9141-C92B-4C08-BD59-9BD1F0224AA9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3533-21D6-4806-8DAB-A0F49E5F7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9141-C92B-4C08-BD59-9BD1F0224AA9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3533-21D6-4806-8DAB-A0F49E5F7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9141-C92B-4C08-BD59-9BD1F0224AA9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3533-21D6-4806-8DAB-A0F49E5F7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9141-C92B-4C08-BD59-9BD1F0224AA9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3533-21D6-4806-8DAB-A0F49E5F7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9141-C92B-4C08-BD59-9BD1F0224AA9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3533-21D6-4806-8DAB-A0F49E5F7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9141-C92B-4C08-BD59-9BD1F0224AA9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3533-21D6-4806-8DAB-A0F49E5F7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9141-C92B-4C08-BD59-9BD1F0224AA9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3533-21D6-4806-8DAB-A0F49E5F7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9141-C92B-4C08-BD59-9BD1F0224AA9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3533-21D6-4806-8DAB-A0F49E5F7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9141-C92B-4C08-BD59-9BD1F0224AA9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3533-21D6-4806-8DAB-A0F49E5F7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9141-C92B-4C08-BD59-9BD1F0224AA9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3533-21D6-4806-8DAB-A0F49E5F7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9141-C92B-4C08-BD59-9BD1F0224AA9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3533-21D6-4806-8DAB-A0F49E5F7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9141-C92B-4C08-BD59-9BD1F0224AA9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3533-21D6-4806-8DAB-A0F49E5F7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79141-C92B-4C08-BD59-9BD1F0224AA9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F3533-21D6-4806-8DAB-A0F49E5F74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79141-C92B-4C08-BD59-9BD1F0224AA9}" type="datetimeFigureOut">
              <a:rPr lang="ru-RU" smtClean="0"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F3533-21D6-4806-8DAB-A0F49E5F74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6560" y="1524145"/>
            <a:ext cx="9144000" cy="41077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Итоги разработки платформы для проведения Всероссийского конкурса лучших преподавателей управленческих дисциплин</a:t>
            </a:r>
          </a:p>
        </p:txBody>
      </p:sp>
      <p:pic>
        <p:nvPicPr>
          <p:cNvPr id="2050" name="Picture 2" descr="http://xn--e1aajhnbfpr1bf.xn--80asehdb/%D0%A0%D0%90%D0%91%D0%9E/nasdob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198120"/>
            <a:ext cx="1137920" cy="11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55" y="302578"/>
            <a:ext cx="3169567" cy="776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184" y="302578"/>
            <a:ext cx="544422" cy="5680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486899" y="262256"/>
            <a:ext cx="2467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cap="all" dirty="0">
                <a:solidFill>
                  <a:srgbClr val="951A1D"/>
                </a:solidFill>
                <a:effectLst/>
                <a:latin typeface="HeliosCondBold"/>
              </a:rPr>
              <a:t>ФАКУЛЬТЕТ ОЦЕНКИ И РАЗВИТИЯ УПРАВЛЕНЧЕСКИХ КАДРОВ ВШГУ </a:t>
            </a:r>
            <a:r>
              <a:rPr lang="ru-RU" sz="1200" b="0" i="0" cap="all" dirty="0" err="1">
                <a:solidFill>
                  <a:srgbClr val="951A1D"/>
                </a:solidFill>
                <a:effectLst/>
                <a:latin typeface="HeliosCondBold"/>
              </a:rPr>
              <a:t>РАНХ</a:t>
            </a:r>
            <a:r>
              <a:rPr lang="ru-RU" sz="900" b="0" i="0" cap="all" dirty="0" err="1">
                <a:solidFill>
                  <a:srgbClr val="951A1D"/>
                </a:solidFill>
                <a:effectLst/>
                <a:latin typeface="HeliosCondBold"/>
              </a:rPr>
              <a:t>и</a:t>
            </a:r>
            <a:r>
              <a:rPr lang="ru-RU" sz="1200" b="0" i="0" cap="all" dirty="0" err="1">
                <a:solidFill>
                  <a:srgbClr val="951A1D"/>
                </a:solidFill>
                <a:effectLst/>
                <a:latin typeface="HeliosCondBold"/>
              </a:rPr>
              <a:t>гс</a:t>
            </a:r>
            <a:endParaRPr lang="ru-RU" sz="1200" dirty="0"/>
          </a:p>
        </p:txBody>
      </p:sp>
      <p:pic>
        <p:nvPicPr>
          <p:cNvPr id="1026" name="Picture 2" descr="ÐÐ½ÑÑÐ¸ÑÑÑ Ð±Ð¸Ð·Ð½ÐµÑÐ° Ð¸ Ð´ÐµÐ»Ð¾Ð²Ð¾Ð³Ð¾ Ð°Ð´Ð¼Ð¸Ð½Ð¸ÑÑÑÐ¸ÑÐ¾Ð²Ð°Ð½Ð¸Ñ Ð Ð¾ÑÑÐ¸Ð¹ÑÐºÐ¾Ð¹ ÐÐºÐ°Ð´ÐµÐ¼Ð¸Ð¸ Ð½Ð°ÑÐ¾Ð´Ð½Ð¾Ð³Ð¾ ÑÐ¾Ð·ÑÐ¹ÑÑÐ²Ð° Ð¸ Ð³Ð¾ÑÑÐ´Ð°ÑÑÑÐ²ÐµÐ½Ð½Ð¾Ð¹ ÑÐ»ÑÐ¶Ð±Ñ Ð¿ÑÐ¸ ÐÑÐµÐ·Ð¸Ð´ÐµÐ½ÑÐµ Ð Ð¤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670" y="334436"/>
            <a:ext cx="1897192" cy="57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Анкетирование: основные результаты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990599" y="553818"/>
          <a:ext cx="10623645" cy="4222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64275" y="4967785"/>
          <a:ext cx="3405942" cy="1719617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405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96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</a:rPr>
                        <a:t>Базовые</a:t>
                      </a:r>
                      <a:r>
                        <a:rPr lang="ru-RU" sz="1400" u="sng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</a:rPr>
                        <a:t>требования к преподавателю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/>
                        <a:t>- Между «начинающими» и «средними» преподавателями зафиксирована минимальная разница («базовые</a:t>
                      </a:r>
                      <a:r>
                        <a:rPr lang="ru-RU" sz="1200" b="1" baseline="0" dirty="0"/>
                        <a:t>» требования не фиксируют разницу между этим двумя группами преподавателей)</a:t>
                      </a:r>
                      <a:endParaRPr lang="ru-RU" sz="1200" b="1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/>
                        <a:t>- Совокупность признаков фиксирует соответствие базовому квалификационному уровню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09" marR="1260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58003" y="4981433"/>
          <a:ext cx="3675993" cy="170597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67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59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</a:rPr>
                        <a:t>Нормативные</a:t>
                      </a:r>
                      <a:r>
                        <a:rPr lang="ru-RU" sz="1400" u="sng" baseline="0" dirty="0">
                          <a:solidFill>
                            <a:schemeClr val="tx1"/>
                          </a:solidFill>
                          <a:effectLst/>
                        </a:rPr>
                        <a:t> /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</a:rPr>
                        <a:t>сертификационные/ требования к</a:t>
                      </a:r>
                      <a:r>
                        <a:rPr lang="ru-RU" sz="1400" u="sng" baseline="0" dirty="0">
                          <a:solidFill>
                            <a:schemeClr val="tx1"/>
                          </a:solidFill>
                          <a:effectLst/>
                        </a:rPr>
                        <a:t> преподавателю</a:t>
                      </a:r>
                    </a:p>
                    <a:p>
                      <a:pPr marL="171450" indent="-17145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Максимальная разница зафиксирована между «начинающими» и «средними» /«сильными» преподавателями</a:t>
                      </a:r>
                    </a:p>
                    <a:p>
                      <a:pPr marL="171450" indent="-17145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Совокупность требований может фиксировать последовательный переход преподавателя на следующий квалификационный уровень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09" marR="1260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010132" y="4968251"/>
          <a:ext cx="3873060" cy="185928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87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51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</a:rPr>
                        <a:t>Ресурсные «требования» к</a:t>
                      </a:r>
                      <a:r>
                        <a:rPr lang="ru-RU" sz="1400" u="sng" baseline="0" dirty="0">
                          <a:solidFill>
                            <a:schemeClr val="tx1"/>
                          </a:solidFill>
                          <a:effectLst/>
                        </a:rPr>
                        <a:t> преподавателю</a:t>
                      </a:r>
                    </a:p>
                    <a:p>
                      <a:pPr marL="171450" indent="-17145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aseline="0" dirty="0">
                          <a:effectLst/>
                        </a:rPr>
                        <a:t>«Средние» преподаватели после достижения определенных  «формальных» требований не склонны к развитию профессионального инструментария. Даже «начинающие» превосходят их по использованию интерактивных форм и </a:t>
                      </a:r>
                      <a:r>
                        <a:rPr lang="ru-RU" sz="1200" baseline="0" dirty="0" err="1">
                          <a:effectLst/>
                        </a:rPr>
                        <a:t>он-лайн</a:t>
                      </a:r>
                      <a:r>
                        <a:rPr lang="ru-RU" sz="1200" baseline="0" dirty="0">
                          <a:effectLst/>
                        </a:rPr>
                        <a:t> обучения</a:t>
                      </a:r>
                    </a:p>
                    <a:p>
                      <a:pPr marL="171450" indent="-17145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aseline="0" dirty="0">
                          <a:effectLst/>
                        </a:rPr>
                        <a:t>Всем  преподавателям  могут быть полезны дополнительные стимулы для дальнейшего профессионального развития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09" marR="1260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Выноска со стрелкой вверх 8"/>
          <p:cNvSpPr/>
          <p:nvPr/>
        </p:nvSpPr>
        <p:spPr>
          <a:xfrm>
            <a:off x="2323841" y="2414940"/>
            <a:ext cx="1444337" cy="285019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1 «</a:t>
            </a:r>
            <a:r>
              <a:rPr lang="ru-RU" sz="1200" dirty="0" err="1"/>
              <a:t>грейд</a:t>
            </a:r>
            <a:r>
              <a:rPr lang="ru-RU" sz="1200" dirty="0"/>
              <a:t>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Направления использования результатов оценки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Требования «базового» уровня можно использовать при «аттестации»/«аккредитации» преподавателя/образовательной программы – это </a:t>
            </a:r>
            <a:r>
              <a:rPr lang="ru-RU" u="sng" dirty="0"/>
              <a:t>обязательные</a:t>
            </a:r>
            <a:r>
              <a:rPr lang="ru-RU" dirty="0"/>
              <a:t> для всех требования;</a:t>
            </a:r>
          </a:p>
          <a:p>
            <a:r>
              <a:rPr lang="ru-RU" dirty="0"/>
              <a:t>Требования «нормативного» уровня можно использовать при «сертификации», присвоении </a:t>
            </a:r>
            <a:r>
              <a:rPr lang="ru-RU" dirty="0" err="1"/>
              <a:t>грейда</a:t>
            </a:r>
            <a:r>
              <a:rPr lang="ru-RU" dirty="0"/>
              <a:t>, определении уровня квалификации, определении базовой ставки («почасовки»)– это показатели </a:t>
            </a:r>
            <a:r>
              <a:rPr lang="ru-RU" u="sng" dirty="0"/>
              <a:t>уровня профессионального развития</a:t>
            </a:r>
            <a:r>
              <a:rPr lang="ru-RU" dirty="0"/>
              <a:t>;</a:t>
            </a:r>
          </a:p>
          <a:p>
            <a:r>
              <a:rPr lang="ru-RU" dirty="0"/>
              <a:t>Ресурсные требования можно использовать для построения </a:t>
            </a:r>
            <a:r>
              <a:rPr lang="ru-RU" dirty="0" err="1"/>
              <a:t>внутривузовского</a:t>
            </a:r>
            <a:r>
              <a:rPr lang="ru-RU" dirty="0"/>
              <a:t> или национального рейтинга преподавателей – это </a:t>
            </a:r>
            <a:r>
              <a:rPr lang="ru-RU" u="sng" dirty="0"/>
              <a:t>ориентиры для лучших из лучших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2133F-CB9A-4CC9-A968-B0232F24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413" y="6635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Оценка 360</a:t>
            </a:r>
            <a:r>
              <a:rPr lang="ru-RU" sz="3200" dirty="0"/>
              <a:t>: </a:t>
            </a:r>
            <a:br>
              <a:rPr lang="ru-RU" sz="3200" dirty="0"/>
            </a:br>
            <a:r>
              <a:rPr lang="ru-RU" sz="3200" dirty="0"/>
              <a:t>Система экспертной оценки преподавателей управленческих дисциплин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8FED8E-ABCD-431B-BE49-552CF2C29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4426" y="994887"/>
            <a:ext cx="5157787" cy="823912"/>
          </a:xfrm>
        </p:spPr>
        <p:txBody>
          <a:bodyPr/>
          <a:lstStyle/>
          <a:p>
            <a:r>
              <a:rPr lang="ru-RU" dirty="0"/>
              <a:t>Оценка со стороны студентов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39BA21-3DFA-43AC-87BB-7378C1077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868487"/>
            <a:ext cx="6060440" cy="333343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300" dirty="0"/>
              <a:t>Интерес к преподаваемому предмету и способность заинтересовать студентов</a:t>
            </a:r>
          </a:p>
          <a:p>
            <a:pPr algn="just"/>
            <a:r>
              <a:rPr lang="ru-RU" sz="2300" dirty="0"/>
              <a:t>Знание преподаваемой дисциплины, профессиональная эрудиция</a:t>
            </a:r>
          </a:p>
          <a:p>
            <a:pPr algn="just"/>
            <a:r>
              <a:rPr lang="ru-RU" sz="2300" dirty="0"/>
              <a:t>Доступность изложения материала </a:t>
            </a:r>
          </a:p>
          <a:p>
            <a:pPr algn="just"/>
            <a:r>
              <a:rPr lang="ru-RU" sz="2300" dirty="0"/>
              <a:t>Качество учебных материалов</a:t>
            </a:r>
          </a:p>
          <a:p>
            <a:pPr algn="just"/>
            <a:r>
              <a:rPr lang="ru-RU" sz="2300" dirty="0"/>
              <a:t>Консультативная помощь студентам</a:t>
            </a:r>
          </a:p>
          <a:p>
            <a:pPr algn="just"/>
            <a:r>
              <a:rPr lang="ru-RU" sz="2300" dirty="0"/>
              <a:t>Взаимоотношения со студентами и поддержка их профессионализации</a:t>
            </a:r>
          </a:p>
          <a:p>
            <a:pPr algn="just"/>
            <a:r>
              <a:rPr lang="ru-RU" sz="2300" dirty="0"/>
              <a:t>Уровень самообладания и владение конструктивной критикой</a:t>
            </a:r>
          </a:p>
          <a:p>
            <a:pPr algn="just"/>
            <a:r>
              <a:rPr lang="ru-RU" sz="2300" dirty="0"/>
              <a:t>Объективность, справедливость оценки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490B0B-27C6-43D9-A971-4FC4F4669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7640" y="1004254"/>
            <a:ext cx="5674360" cy="823912"/>
          </a:xfrm>
        </p:spPr>
        <p:txBody>
          <a:bodyPr/>
          <a:lstStyle/>
          <a:p>
            <a:r>
              <a:rPr lang="ru-RU" dirty="0"/>
              <a:t>Оценка со стороны делового окружения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337CBE-5B2B-4590-91D2-1C74E9421E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3226" y="1868487"/>
            <a:ext cx="5183188" cy="36845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400" dirty="0"/>
              <a:t>Знание преподаваемой дисциплины, профессиональная эрудиция</a:t>
            </a:r>
          </a:p>
          <a:p>
            <a:pPr algn="just"/>
            <a:r>
              <a:rPr lang="ru-RU" sz="2400" dirty="0"/>
              <a:t>Качество учебных материалов</a:t>
            </a:r>
          </a:p>
          <a:p>
            <a:pPr algn="just"/>
            <a:r>
              <a:rPr lang="ru-RU" sz="2400" dirty="0"/>
              <a:t>Взаимоотношения со студентами и поддержка их профессионализации</a:t>
            </a:r>
          </a:p>
          <a:p>
            <a:pPr algn="just"/>
            <a:r>
              <a:rPr lang="ru-RU" sz="2400" dirty="0"/>
              <a:t>Объективность, справедливость оценки</a:t>
            </a:r>
          </a:p>
          <a:p>
            <a:pPr algn="just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DF4715-22B0-44DE-BF77-24500323746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40" y="5120640"/>
            <a:ext cx="7727600" cy="1652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625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DEC3C-139B-4744-BBBB-A2252017B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6880" y="132080"/>
            <a:ext cx="3484880" cy="949643"/>
          </a:xfrm>
        </p:spPr>
        <p:txBody>
          <a:bodyPr/>
          <a:lstStyle/>
          <a:p>
            <a:pPr algn="ctr"/>
            <a:r>
              <a:rPr lang="ru-RU" b="1" dirty="0"/>
              <a:t>Оценка 360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B0DFD67B-9A90-4D1B-A8C0-4305810A97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686896"/>
              </p:ext>
            </p:extLst>
          </p:nvPr>
        </p:nvGraphicFramePr>
        <p:xfrm>
          <a:off x="838200" y="985520"/>
          <a:ext cx="6741160" cy="544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авая фигурная скобка 9">
            <a:extLst>
              <a:ext uri="{FF2B5EF4-FFF2-40B4-BE49-F238E27FC236}">
                <a16:creationId xmlns:a16="http://schemas.microsoft.com/office/drawing/2014/main" id="{5A24D029-0566-4E91-B277-3BF9711C869A}"/>
              </a:ext>
            </a:extLst>
          </p:cNvPr>
          <p:cNvSpPr/>
          <p:nvPr/>
        </p:nvSpPr>
        <p:spPr>
          <a:xfrm>
            <a:off x="7660640" y="3769360"/>
            <a:ext cx="741680" cy="2611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фигурная скобка 10">
            <a:extLst>
              <a:ext uri="{FF2B5EF4-FFF2-40B4-BE49-F238E27FC236}">
                <a16:creationId xmlns:a16="http://schemas.microsoft.com/office/drawing/2014/main" id="{78076B4A-A57A-4513-8157-56BA56CBFDEB}"/>
              </a:ext>
            </a:extLst>
          </p:cNvPr>
          <p:cNvSpPr/>
          <p:nvPr/>
        </p:nvSpPr>
        <p:spPr>
          <a:xfrm>
            <a:off x="7457440" y="1010920"/>
            <a:ext cx="3078480" cy="53949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505AD26-100D-4D5F-BC7B-91B885CACCBC}"/>
              </a:ext>
            </a:extLst>
          </p:cNvPr>
          <p:cNvSpPr/>
          <p:nvPr/>
        </p:nvSpPr>
        <p:spPr>
          <a:xfrm>
            <a:off x="10063480" y="3390742"/>
            <a:ext cx="1524000" cy="7315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студенты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56B2ADD-4BDF-4DBE-A5E7-4132274894C5}"/>
              </a:ext>
            </a:extLst>
          </p:cNvPr>
          <p:cNvSpPr/>
          <p:nvPr/>
        </p:nvSpPr>
        <p:spPr>
          <a:xfrm>
            <a:off x="8539480" y="4709160"/>
            <a:ext cx="1524000" cy="7315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коллеги</a:t>
            </a:r>
          </a:p>
        </p:txBody>
      </p:sp>
    </p:spTree>
    <p:extLst>
      <p:ext uri="{BB962C8B-B14F-4D97-AF65-F5344CB8AC3E}">
        <p14:creationId xmlns:p14="http://schemas.microsoft.com/office/powerpoint/2010/main" val="4132208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2133F-CB9A-4CC9-A968-B0232F24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32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Оценка 360</a:t>
            </a:r>
            <a:r>
              <a:rPr lang="ru-RU" sz="3200" dirty="0"/>
              <a:t>: </a:t>
            </a:r>
            <a:br>
              <a:rPr lang="ru-RU" sz="3200" dirty="0"/>
            </a:br>
            <a:r>
              <a:rPr lang="ru-RU" sz="3200" dirty="0"/>
              <a:t>Примеры вопросов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8FED8E-ABCD-431B-BE49-552CF2C29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4413" y="1427163"/>
            <a:ext cx="5157787" cy="823912"/>
          </a:xfrm>
        </p:spPr>
        <p:txBody>
          <a:bodyPr>
            <a:normAutofit/>
          </a:bodyPr>
          <a:lstStyle/>
          <a:p>
            <a:r>
              <a:rPr lang="ru-RU" dirty="0"/>
              <a:t>Оценка со стороны студентов: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2F8163E-B138-4738-8CDD-78E2D16698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8"/>
          <a:stretch/>
        </p:blipFill>
        <p:spPr>
          <a:xfrm>
            <a:off x="839788" y="2896741"/>
            <a:ext cx="5157787" cy="2691259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9A490B0B-27C6-43D9-A971-4FC4F4669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2406"/>
            <a:ext cx="5674360" cy="823912"/>
          </a:xfrm>
        </p:spPr>
        <p:txBody>
          <a:bodyPr>
            <a:normAutofit/>
          </a:bodyPr>
          <a:lstStyle/>
          <a:p>
            <a:r>
              <a:rPr lang="ru-RU" dirty="0"/>
              <a:t>Оценка со стороны делового окружения: 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E53F25B2-8D2A-45D9-98AC-4146E13B2A5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7"/>
          <a:stretch/>
        </p:blipFill>
        <p:spPr>
          <a:xfrm>
            <a:off x="6172200" y="2889598"/>
            <a:ext cx="5183188" cy="2541240"/>
          </a:xfrm>
        </p:spPr>
      </p:pic>
    </p:spTree>
    <p:extLst>
      <p:ext uri="{BB962C8B-B14F-4D97-AF65-F5344CB8AC3E}">
        <p14:creationId xmlns:p14="http://schemas.microsoft.com/office/powerpoint/2010/main" val="4119039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086" y="0"/>
            <a:ext cx="10515600" cy="986004"/>
          </a:xfrm>
        </p:spPr>
        <p:txBody>
          <a:bodyPr/>
          <a:lstStyle/>
          <a:p>
            <a:pPr algn="ctr"/>
            <a:r>
              <a:rPr lang="ru-RU" dirty="0" err="1"/>
              <a:t>Стейкхолдеры</a:t>
            </a:r>
            <a:endParaRPr lang="ru-RU" dirty="0"/>
          </a:p>
        </p:txBody>
      </p:sp>
      <p:grpSp>
        <p:nvGrpSpPr>
          <p:cNvPr id="4" name="Group 2"/>
          <p:cNvGrpSpPr/>
          <p:nvPr/>
        </p:nvGrpSpPr>
        <p:grpSpPr>
          <a:xfrm>
            <a:off x="7730831" y="1355743"/>
            <a:ext cx="2955640" cy="4182604"/>
            <a:chOff x="1651966" y="605300"/>
            <a:chExt cx="2955640" cy="4182604"/>
          </a:xfrm>
        </p:grpSpPr>
        <p:pic>
          <p:nvPicPr>
            <p:cNvPr id="5" name="Рисунок 3" descr="Рисунок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1966" y="605300"/>
              <a:ext cx="2955640" cy="4182604"/>
            </a:xfrm>
            <a:prstGeom prst="rect">
              <a:avLst/>
            </a:prstGeom>
            <a:ln w="3175" cap="flat">
              <a:solidFill>
                <a:srgbClr val="BFBFBF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39" t="1499" r="14156" b="14919"/>
            <a:stretch>
              <a:fillRect/>
            </a:stretch>
          </p:blipFill>
          <p:spPr>
            <a:xfrm>
              <a:off x="1803400" y="1254996"/>
              <a:ext cx="559973" cy="650003"/>
            </a:xfrm>
            <a:prstGeom prst="rect">
              <a:avLst/>
            </a:prstGeom>
          </p:spPr>
        </p:pic>
      </p:grpSp>
      <p:pic>
        <p:nvPicPr>
          <p:cNvPr id="7" name="Очный этап %28министры%29.docx.001.jpeg" descr="Очный этап %28министры%29.docx.001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756611" y="1769682"/>
            <a:ext cx="3074876" cy="4351338"/>
          </a:xfrm>
          <a:prstGeom prst="rect">
            <a:avLst/>
          </a:prstGeom>
          <a:ln w="3175">
            <a:solidFill>
              <a:srgbClr val="B6C1C3"/>
            </a:solidFill>
            <a:miter lim="400000"/>
            <a:headEnd/>
            <a:tailEnd/>
          </a:ln>
          <a:effectLst>
            <a:outerShdw blurRad="63500" dist="54464" dir="4053127" rotWithShape="0">
              <a:srgbClr val="000000">
                <a:alpha val="49202"/>
              </a:srgbClr>
            </a:outerShdw>
          </a:effectLst>
        </p:spPr>
      </p:pic>
      <p:sp>
        <p:nvSpPr>
          <p:cNvPr id="9" name="Объект 2"/>
          <p:cNvSpPr txBox="1"/>
          <p:nvPr/>
        </p:nvSpPr>
        <p:spPr>
          <a:xfrm>
            <a:off x="428767" y="1160060"/>
            <a:ext cx="6886433" cy="50305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ВУЗы и</a:t>
            </a:r>
            <a:r>
              <a:rPr kumimoji="0" lang="ru-RU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бизнес-школы</a:t>
            </a:r>
            <a:r>
              <a:rPr kumimoji="0" lang="ru-RU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ru-RU" sz="2800" dirty="0"/>
              <a:t>Соотношение ППС разных уровней / независимая оценка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Направления повышения качества кадрового состава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Char char="-"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Преподаватели: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ru-RU" sz="2800" dirty="0"/>
              <a:t>Обратная связь о профессиональном уровне (в т.ч. в сравнении с коллегами)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Рекомендации</a:t>
            </a:r>
            <a:r>
              <a:rPr kumimoji="0" lang="ru-RU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 дальнейшему развитию в соответствии с этим уровнем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Char char="-"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Контролирующие органы: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ru-RU" sz="2800" dirty="0"/>
              <a:t>Саморегулирующаяся система управления качеством образования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ru-RU" sz="2800" dirty="0"/>
              <a:t>Более совершенная система оценки ВУЗов (учет при аккредитации)</a:t>
            </a:r>
            <a:endParaRPr kumimoji="0" lang="ru-RU" sz="28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1560" y="2244725"/>
            <a:ext cx="10515600" cy="30384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/>
              <a:t>Спасибо за внимание!</a:t>
            </a:r>
            <a:br>
              <a:rPr lang="ru-RU" sz="6000" b="1" dirty="0"/>
            </a:br>
            <a:br>
              <a:rPr lang="ru-RU" sz="6000" b="1" dirty="0"/>
            </a:br>
            <a:r>
              <a:rPr lang="en-US" dirty="0"/>
              <a:t>trifonova-av@ranepa.ru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372" y="-326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Предпосылки создания новой модели оценки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129" y="1137920"/>
            <a:ext cx="108852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Существующие практики оценки часто:</a:t>
            </a:r>
          </a:p>
          <a:p>
            <a:pPr>
              <a:buFont typeface="Wingdings" panose="05000000000000000000" charset="0"/>
              <a:buChar char="§"/>
            </a:pPr>
            <a:r>
              <a:rPr lang="ru-RU" dirty="0"/>
              <a:t>Ограничены формальными критериями (наличие ученой степени/звания; профильного образования; публикационная активность)  </a:t>
            </a:r>
          </a:p>
          <a:p>
            <a:pPr>
              <a:buFont typeface="Wingdings" panose="05000000000000000000" charset="0"/>
              <a:buChar char="§"/>
            </a:pPr>
            <a:r>
              <a:rPr lang="ru-RU" dirty="0"/>
              <a:t>Не всегда отражают реальный профессиональный и педагогический опыт</a:t>
            </a:r>
            <a:endParaRPr lang="ru-RU" sz="3600" dirty="0"/>
          </a:p>
          <a:p>
            <a:pPr>
              <a:buNone/>
            </a:pPr>
            <a:r>
              <a:rPr lang="ru-RU" sz="3600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2130" y="3961130"/>
            <a:ext cx="11352530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Цель оценки:</a:t>
            </a:r>
            <a:r>
              <a:rPr lang="ru-RU" sz="2800" dirty="0"/>
              <a:t> стимулирование к </a:t>
            </a:r>
            <a:r>
              <a:rPr lang="ru-RU" sz="2800" dirty="0">
                <a:sym typeface="+mn-ea"/>
              </a:rPr>
              <a:t>поддержанию и постоянному повышению качества подготовки студентов, собственному личностно-профессиональному развитию за счет</a:t>
            </a:r>
            <a:r>
              <a:rPr lang="ru-RU" sz="2800" dirty="0"/>
              <a:t> наращивания экспертной компетентности и развития педагогического мастерства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9135" y="5989320"/>
            <a:ext cx="10793730" cy="70675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i="1" dirty="0"/>
              <a:t>Модель оценки преподавателей управленческих дисциплин в рамках направлений: «менеджмент», «государственное и муниципальное управление», «управление персоналом»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652010" y="3477895"/>
            <a:ext cx="2066290" cy="27051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1428752" y="99923"/>
            <a:ext cx="8486158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+mj-lt"/>
              </a:rPr>
              <a:t>Ресурсный подход к оценке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t>3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1560832" y="806208"/>
            <a:ext cx="8486158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>
                <a:solidFill>
                  <a:schemeClr val="tx1"/>
                </a:solidFill>
                <a:latin typeface="+mj-ea"/>
                <a:ea typeface="Tahoma" panose="020B0604030504040204" pitchFamily="34" charset="0"/>
                <a:cs typeface="+mj-ea"/>
              </a:rPr>
              <a:t>Особенности и отличия моделей оценки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25" r="76848" b="35603"/>
          <a:stretch>
            <a:fillRect/>
          </a:stretch>
        </p:blipFill>
        <p:spPr>
          <a:xfrm>
            <a:off x="1276282" y="3588471"/>
            <a:ext cx="627313" cy="1260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1308111" y="2596387"/>
            <a:ext cx="4680000" cy="5400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их актуальности для Компании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6201560" y="2596298"/>
            <a:ext cx="4680000" cy="540000"/>
          </a:xfrm>
          <a:prstGeom prst="rect">
            <a:avLst/>
          </a:prstGeom>
          <a:solidFill>
            <a:srgbClr val="FFCD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R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951A1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обеспечения самореализации</a:t>
            </a:r>
            <a:r>
              <a:rPr kumimoji="0" lang="ru-RU" sz="1400" b="0" i="0" u="none" strike="noStrike" cap="none" normalizeH="0" dirty="0">
                <a:ln>
                  <a:noFill/>
                </a:ln>
                <a:solidFill>
                  <a:srgbClr val="951A1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человека в различных сферах профессиональной деятельности</a:t>
            </a:r>
            <a:endParaRPr kumimoji="0" lang="ru-RU" sz="1400" b="0" i="1" u="none" strike="noStrike" cap="none" normalizeH="0" baseline="0" dirty="0">
              <a:ln>
                <a:noFill/>
              </a:ln>
              <a:solidFill>
                <a:srgbClr val="951A1D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632084" y="2151802"/>
            <a:ext cx="4817729" cy="4428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1400" b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выявление и оценка ресурсов человека с позиции … 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6201563" y="1641249"/>
            <a:ext cx="4665220" cy="504000"/>
          </a:xfrm>
          <a:prstGeom prst="rect">
            <a:avLst/>
          </a:prstGeom>
          <a:solidFill>
            <a:srgbClr val="951A1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Нормативно-ресурсная</a:t>
            </a:r>
            <a:r>
              <a:rPr kumimoji="0" lang="ru-RU" sz="1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модель оценки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1316894" y="1646189"/>
            <a:ext cx="4669477" cy="504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Нормативно-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дефицитарная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модель оценки</a:t>
            </a:r>
          </a:p>
        </p:txBody>
      </p:sp>
      <p:sp>
        <p:nvSpPr>
          <p:cNvPr id="3" name="Овал 2"/>
          <p:cNvSpPr/>
          <p:nvPr/>
        </p:nvSpPr>
        <p:spPr bwMode="auto">
          <a:xfrm>
            <a:off x="2017121" y="3362087"/>
            <a:ext cx="468000" cy="324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р1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Овал 32"/>
          <p:cNvSpPr/>
          <p:nvPr/>
        </p:nvSpPr>
        <p:spPr bwMode="auto">
          <a:xfrm>
            <a:off x="2299894" y="3464793"/>
            <a:ext cx="468000" cy="324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р2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Овал 36"/>
          <p:cNvSpPr/>
          <p:nvPr/>
        </p:nvSpPr>
        <p:spPr bwMode="auto">
          <a:xfrm>
            <a:off x="2316984" y="4328140"/>
            <a:ext cx="468000" cy="324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р6</a:t>
            </a:r>
          </a:p>
        </p:txBody>
      </p:sp>
      <p:sp>
        <p:nvSpPr>
          <p:cNvPr id="38" name="Овал 37"/>
          <p:cNvSpPr/>
          <p:nvPr/>
        </p:nvSpPr>
        <p:spPr bwMode="auto">
          <a:xfrm>
            <a:off x="2672119" y="4310299"/>
            <a:ext cx="468000" cy="324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р5</a:t>
            </a:r>
          </a:p>
        </p:txBody>
      </p:sp>
      <p:sp>
        <p:nvSpPr>
          <p:cNvPr id="39" name="Овал 38"/>
          <p:cNvSpPr/>
          <p:nvPr/>
        </p:nvSpPr>
        <p:spPr bwMode="auto">
          <a:xfrm>
            <a:off x="2366266" y="3829547"/>
            <a:ext cx="468000" cy="324000"/>
          </a:xfrm>
          <a:prstGeom prst="ellipse">
            <a:avLst/>
          </a:prstGeom>
          <a:solidFill>
            <a:srgbClr val="F18420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р3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25" r="76848" b="35603"/>
          <a:stretch>
            <a:fillRect/>
          </a:stretch>
        </p:blipFill>
        <p:spPr>
          <a:xfrm flipH="1">
            <a:off x="9782869" y="3969301"/>
            <a:ext cx="633069" cy="1260000"/>
          </a:xfrm>
          <a:prstGeom prst="rect">
            <a:avLst/>
          </a:prstGeom>
        </p:spPr>
      </p:pic>
      <p:sp>
        <p:nvSpPr>
          <p:cNvPr id="53" name="Овал 52"/>
          <p:cNvSpPr/>
          <p:nvPr/>
        </p:nvSpPr>
        <p:spPr bwMode="auto">
          <a:xfrm>
            <a:off x="10258608" y="3722330"/>
            <a:ext cx="468000" cy="324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р1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Овал 53"/>
          <p:cNvSpPr/>
          <p:nvPr/>
        </p:nvSpPr>
        <p:spPr bwMode="auto">
          <a:xfrm>
            <a:off x="9578942" y="3669874"/>
            <a:ext cx="468000" cy="324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р2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Овал 54"/>
          <p:cNvSpPr/>
          <p:nvPr/>
        </p:nvSpPr>
        <p:spPr bwMode="auto">
          <a:xfrm>
            <a:off x="9446904" y="5227436"/>
            <a:ext cx="468000" cy="324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р5</a:t>
            </a:r>
          </a:p>
        </p:txBody>
      </p:sp>
      <p:sp>
        <p:nvSpPr>
          <p:cNvPr id="56" name="Овал 55"/>
          <p:cNvSpPr/>
          <p:nvPr/>
        </p:nvSpPr>
        <p:spPr bwMode="auto">
          <a:xfrm>
            <a:off x="10113615" y="5285865"/>
            <a:ext cx="468000" cy="324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р6</a:t>
            </a:r>
          </a:p>
        </p:txBody>
      </p:sp>
      <p:sp>
        <p:nvSpPr>
          <p:cNvPr id="57" name="Овал 56"/>
          <p:cNvSpPr/>
          <p:nvPr/>
        </p:nvSpPr>
        <p:spPr bwMode="auto">
          <a:xfrm>
            <a:off x="9165944" y="4177335"/>
            <a:ext cx="468000" cy="324000"/>
          </a:xfrm>
          <a:prstGeom prst="ellipse">
            <a:avLst/>
          </a:prstGeom>
          <a:solidFill>
            <a:srgbClr val="F18420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р3</a:t>
            </a:r>
          </a:p>
        </p:txBody>
      </p:sp>
      <p:sp>
        <p:nvSpPr>
          <p:cNvPr id="63" name="Овал 62"/>
          <p:cNvSpPr/>
          <p:nvPr/>
        </p:nvSpPr>
        <p:spPr bwMode="auto">
          <a:xfrm>
            <a:off x="10451459" y="4799950"/>
            <a:ext cx="468000" cy="324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3366CC"/>
            </a:solidFill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р7</a:t>
            </a:r>
          </a:p>
        </p:txBody>
      </p:sp>
      <p:sp>
        <p:nvSpPr>
          <p:cNvPr id="97" name="Прямоугольник 96"/>
          <p:cNvSpPr/>
          <p:nvPr/>
        </p:nvSpPr>
        <p:spPr bwMode="auto">
          <a:xfrm>
            <a:off x="3178372" y="3365909"/>
            <a:ext cx="2808000" cy="792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r>
              <a:rPr lang="ru-RU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Построение «Идеальной модели»: ф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ормирование списка ресурсов, актуальных для компании, и уровня их развития</a:t>
            </a:r>
          </a:p>
        </p:txBody>
      </p:sp>
      <p:sp>
        <p:nvSpPr>
          <p:cNvPr id="98" name="Прямоугольник 97"/>
          <p:cNvSpPr/>
          <p:nvPr/>
        </p:nvSpPr>
        <p:spPr bwMode="auto">
          <a:xfrm>
            <a:off x="3179770" y="4474655"/>
            <a:ext cx="2808000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ресурсов в соответствии с Моделью: выделение сильных и слабых сторон</a:t>
            </a:r>
          </a:p>
        </p:txBody>
      </p:sp>
      <p:sp>
        <p:nvSpPr>
          <p:cNvPr id="99" name="Прямоугольник 98"/>
          <p:cNvSpPr/>
          <p:nvPr/>
        </p:nvSpPr>
        <p:spPr bwMode="auto">
          <a:xfrm>
            <a:off x="3181168" y="5390454"/>
            <a:ext cx="2808000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«слабых» сторон до уровня заданного Моделью норматива</a:t>
            </a:r>
          </a:p>
        </p:txBody>
      </p:sp>
      <p:sp>
        <p:nvSpPr>
          <p:cNvPr id="100" name="Прямоугольник 99"/>
          <p:cNvSpPr/>
          <p:nvPr/>
        </p:nvSpPr>
        <p:spPr bwMode="auto">
          <a:xfrm>
            <a:off x="1350498" y="5709609"/>
            <a:ext cx="1836266" cy="9540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r>
              <a:rPr lang="ru-RU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</a:t>
            </a:r>
            <a:r>
              <a:rPr lang="ru-RU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qualified</a:t>
            </a:r>
            <a:r>
              <a:rPr lang="ru-RU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»: </a:t>
            </a:r>
            <a:r>
              <a:rPr lang="ru-RU" sz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избыток знаний или компетенций в рамках заданной Модели</a:t>
            </a:r>
            <a:endParaRPr kumimoji="0" lang="ru-RU" sz="12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1" name="Рисунок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65" y="5067549"/>
            <a:ext cx="684000" cy="684000"/>
          </a:xfrm>
          <a:prstGeom prst="rect">
            <a:avLst/>
          </a:prstGeom>
        </p:spPr>
      </p:pic>
      <p:sp>
        <p:nvSpPr>
          <p:cNvPr id="34" name="Овал 33"/>
          <p:cNvSpPr/>
          <p:nvPr/>
        </p:nvSpPr>
        <p:spPr bwMode="auto">
          <a:xfrm>
            <a:off x="2672119" y="3932907"/>
            <a:ext cx="468000" cy="324000"/>
          </a:xfrm>
          <a:prstGeom prst="ellipse">
            <a:avLst/>
          </a:prstGeom>
          <a:solidFill>
            <a:srgbClr val="F18420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р4</a:t>
            </a:r>
          </a:p>
        </p:txBody>
      </p:sp>
      <p:sp>
        <p:nvSpPr>
          <p:cNvPr id="36" name="Овал 35"/>
          <p:cNvSpPr/>
          <p:nvPr/>
        </p:nvSpPr>
        <p:spPr bwMode="auto">
          <a:xfrm>
            <a:off x="1980319" y="4735593"/>
            <a:ext cx="468000" cy="324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3366CC"/>
            </a:solidFill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р8</a:t>
            </a:r>
          </a:p>
        </p:txBody>
      </p:sp>
      <p:sp>
        <p:nvSpPr>
          <p:cNvPr id="40" name="Овал 39"/>
          <p:cNvSpPr/>
          <p:nvPr/>
        </p:nvSpPr>
        <p:spPr bwMode="auto">
          <a:xfrm>
            <a:off x="2260479" y="4662244"/>
            <a:ext cx="468000" cy="324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3366CC"/>
            </a:solidFill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р7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 flipH="1">
            <a:off x="1866544" y="4230226"/>
            <a:ext cx="1276789" cy="95265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Прямая соединительная линия 7"/>
          <p:cNvCxnSpPr/>
          <p:nvPr/>
        </p:nvCxnSpPr>
        <p:spPr bwMode="auto">
          <a:xfrm>
            <a:off x="2089933" y="4308020"/>
            <a:ext cx="762146" cy="84631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Стрелка вниз 9"/>
          <p:cNvSpPr/>
          <p:nvPr/>
        </p:nvSpPr>
        <p:spPr bwMode="auto">
          <a:xfrm>
            <a:off x="4230149" y="4154359"/>
            <a:ext cx="562062" cy="280637"/>
          </a:xfrm>
          <a:prstGeom prst="downArrow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Стрелка вниз 41"/>
          <p:cNvSpPr/>
          <p:nvPr/>
        </p:nvSpPr>
        <p:spPr bwMode="auto">
          <a:xfrm>
            <a:off x="4230149" y="5047460"/>
            <a:ext cx="562062" cy="280637"/>
          </a:xfrm>
          <a:prstGeom prst="downArrow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Овал 42"/>
          <p:cNvSpPr/>
          <p:nvPr/>
        </p:nvSpPr>
        <p:spPr bwMode="auto">
          <a:xfrm>
            <a:off x="9193349" y="4719975"/>
            <a:ext cx="468000" cy="324000"/>
          </a:xfrm>
          <a:prstGeom prst="ellipse">
            <a:avLst/>
          </a:prstGeom>
          <a:solidFill>
            <a:srgbClr val="F18420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р4</a:t>
            </a:r>
          </a:p>
        </p:txBody>
      </p:sp>
      <p:sp>
        <p:nvSpPr>
          <p:cNvPr id="44" name="Овал 43"/>
          <p:cNvSpPr/>
          <p:nvPr/>
        </p:nvSpPr>
        <p:spPr bwMode="auto">
          <a:xfrm>
            <a:off x="10472769" y="4205280"/>
            <a:ext cx="468000" cy="324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3366CC"/>
            </a:solidFill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р8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6205853" y="3377637"/>
            <a:ext cx="2808000" cy="504000"/>
          </a:xfrm>
          <a:prstGeom prst="rect">
            <a:avLst/>
          </a:prstGeom>
          <a:solidFill>
            <a:srgbClr val="FFCD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r>
              <a:rPr lang="ru-RU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Выявление максимального количества ресурсов</a:t>
            </a:r>
            <a:endParaRPr kumimoji="0" lang="ru-RU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6207251" y="4178658"/>
            <a:ext cx="2808000" cy="432000"/>
          </a:xfrm>
          <a:prstGeom prst="rect">
            <a:avLst/>
          </a:prstGeom>
          <a:solidFill>
            <a:srgbClr val="FFCD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Переструктурирование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ресурсов</a:t>
            </a: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6208649" y="4918600"/>
            <a:ext cx="2808000" cy="1656000"/>
          </a:xfrm>
          <a:prstGeom prst="rect">
            <a:avLst/>
          </a:prstGeom>
          <a:solidFill>
            <a:srgbClr val="FFCD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эффективности использования ресурсного потенциала в профессиональной деятельности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AutoNum type="arabicParenR"/>
            </a:pPr>
            <a:r>
              <a:rPr lang="ru-RU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Самореализация в профессиональной деятельности =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ru-RU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лояльности организации и системе в целом </a:t>
            </a:r>
            <a:endParaRPr kumimoji="0" lang="ru-RU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Стрелка вниз 47"/>
          <p:cNvSpPr/>
          <p:nvPr/>
        </p:nvSpPr>
        <p:spPr bwMode="auto">
          <a:xfrm>
            <a:off x="7292798" y="3875940"/>
            <a:ext cx="562062" cy="280637"/>
          </a:xfrm>
          <a:prstGeom prst="downArrow">
            <a:avLst/>
          </a:prstGeom>
          <a:solidFill>
            <a:srgbClr val="FFCD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Стрелка вниз 48"/>
          <p:cNvSpPr/>
          <p:nvPr/>
        </p:nvSpPr>
        <p:spPr bwMode="auto">
          <a:xfrm>
            <a:off x="7292798" y="4610785"/>
            <a:ext cx="562062" cy="280637"/>
          </a:xfrm>
          <a:prstGeom prst="downArrow">
            <a:avLst/>
          </a:prstGeom>
          <a:solidFill>
            <a:srgbClr val="FFCD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7519393" y="4715302"/>
            <a:ext cx="3094178" cy="979714"/>
          </a:xfrm>
          <a:prstGeom prst="roundRect">
            <a:avLst/>
          </a:prstGeom>
          <a:ln>
            <a:solidFill>
              <a:srgbClr val="800000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1114425" y="370205"/>
            <a:ext cx="10357485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0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+mj-lt"/>
              </a:rPr>
              <a:t>Основная идея нового подхода к оценке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t>4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644952" y="1844523"/>
          <a:ext cx="5327953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трелка вправо 9"/>
          <p:cNvSpPr/>
          <p:nvPr/>
        </p:nvSpPr>
        <p:spPr bwMode="auto">
          <a:xfrm>
            <a:off x="6912429" y="2467428"/>
            <a:ext cx="508000" cy="604762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 bwMode="auto">
          <a:xfrm>
            <a:off x="6907590" y="4869542"/>
            <a:ext cx="508000" cy="604762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Стрелка вправо 27"/>
          <p:cNvSpPr/>
          <p:nvPr/>
        </p:nvSpPr>
        <p:spPr bwMode="auto">
          <a:xfrm>
            <a:off x="6914848" y="3703561"/>
            <a:ext cx="508000" cy="604762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57630" y="4733119"/>
            <a:ext cx="3193323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соответствует задаче подготовки «квалификационных требований» или «профессиональных стандартов»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517190" y="3464284"/>
            <a:ext cx="3132667" cy="1042193"/>
          </a:xfrm>
          <a:prstGeom prst="roundRect">
            <a:avLst/>
          </a:prstGeom>
          <a:ln>
            <a:solidFill>
              <a:srgbClr val="800000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рямоугольник 11"/>
          <p:cNvSpPr/>
          <p:nvPr/>
        </p:nvSpPr>
        <p:spPr>
          <a:xfrm>
            <a:off x="7544111" y="3399763"/>
            <a:ext cx="3087310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может позволять продвигаться по ступеням преподавательской карьеры, «сертифицируясь» для работы на программах разного уровня сложности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516108" y="1827498"/>
            <a:ext cx="3159492" cy="1548191"/>
          </a:xfrm>
          <a:prstGeom prst="roundRect">
            <a:avLst/>
          </a:prstGeom>
          <a:ln>
            <a:solidFill>
              <a:srgbClr val="800000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рямоугольник 16"/>
          <p:cNvSpPr/>
          <p:nvPr/>
        </p:nvSpPr>
        <p:spPr>
          <a:xfrm>
            <a:off x="7556662" y="1838709"/>
            <a:ext cx="311150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позволяет соревноваться не со стандартами и сертификационными требованиями, а с самим собой и (или) с коллегами, которых можно отнести к лидерам в данной профессиональной сфере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382" y="214999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Элементы системы оценки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885227" cy="4351338"/>
          </a:xfrm>
        </p:spPr>
        <p:txBody>
          <a:bodyPr>
            <a:normAutofit/>
          </a:bodyPr>
          <a:lstStyle/>
          <a:p>
            <a:r>
              <a:rPr lang="ru-RU" sz="3600" dirty="0"/>
              <a:t>Самооценка - анкетирование преподавателей с использованием </a:t>
            </a:r>
            <a:r>
              <a:rPr lang="en-US" sz="3600" dirty="0"/>
              <a:t>IT-</a:t>
            </a:r>
            <a:r>
              <a:rPr lang="ru-RU" sz="3600" dirty="0"/>
              <a:t>платформы (реализовано)</a:t>
            </a:r>
          </a:p>
          <a:p>
            <a:pPr>
              <a:buNone/>
            </a:pPr>
            <a:r>
              <a:rPr lang="ru-RU" sz="3600" dirty="0">
                <a:sym typeface="+mn-ea"/>
              </a:rPr>
              <a:t>  </a:t>
            </a:r>
          </a:p>
          <a:p>
            <a:pPr>
              <a:buNone/>
            </a:pPr>
            <a:r>
              <a:rPr lang="ru-RU" sz="3600" dirty="0">
                <a:sym typeface="+mn-ea"/>
              </a:rPr>
              <a:t>  Оценка 360:</a:t>
            </a:r>
            <a:endParaRPr lang="ru-RU" sz="3600" dirty="0"/>
          </a:p>
          <a:p>
            <a:r>
              <a:rPr lang="ru-RU" sz="3600" dirty="0"/>
              <a:t>Опрос делового окружения - руководства и коллег   (разработано)</a:t>
            </a:r>
          </a:p>
          <a:p>
            <a:r>
              <a:rPr lang="ru-RU" sz="3600" dirty="0"/>
              <a:t>Опросы студентов и слушателей (разработано)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73125"/>
            <a:ext cx="10515600" cy="81788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4000" dirty="0"/>
              <a:t>Анкетирование: выборка исследования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Текстовое поле 2"/>
          <p:cNvSpPr txBox="1"/>
          <p:nvPr/>
        </p:nvSpPr>
        <p:spPr>
          <a:xfrm>
            <a:off x="991235" y="166370"/>
            <a:ext cx="506095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4000" dirty="0">
                <a:sym typeface="+mn-ea"/>
              </a:rPr>
              <a:t>Результаты апробации</a:t>
            </a:r>
            <a:endParaRPr lang="ru-RU" altLang="en-US"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44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Анкетирование преподавателей управленческих дисциплин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40" y="1081088"/>
            <a:ext cx="8341360" cy="535225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439" y="0"/>
            <a:ext cx="10515600" cy="1009934"/>
          </a:xfrm>
        </p:spPr>
        <p:txBody>
          <a:bodyPr/>
          <a:lstStyle/>
          <a:p>
            <a:pPr algn="ctr"/>
            <a:r>
              <a:rPr lang="ru-RU" dirty="0"/>
              <a:t>Параметры анкеты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7258" y="2712072"/>
            <a:ext cx="3262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Всего 23 вопроса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За каждый ответ можно набрать от 0 до 5 баллов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Каждый вопрос позволяет оценить соответствие а)базовым; б)нормативным или в)ресурсным требованиям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48417" y="1156395"/>
          <a:ext cx="8467679" cy="541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1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949">
                <a:tc>
                  <a:txBody>
                    <a:bodyPr/>
                    <a:lstStyle/>
                    <a:p>
                      <a:r>
                        <a:rPr lang="ru-RU" sz="1000" dirty="0"/>
                        <a:t>Вопрос  (примеры)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Вариант ответа</a:t>
                      </a:r>
                    </a:p>
                    <a:p>
                      <a:r>
                        <a:rPr lang="ru-RU" sz="1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Балл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967">
                <a:tc rowSpan="6">
                  <a:txBody>
                    <a:bodyPr/>
                    <a:lstStyle/>
                    <a:p>
                      <a:r>
                        <a:rPr lang="ru-RU" sz="900" dirty="0"/>
                        <a:t>Является ли ваше образование и ученая степень профильными для преподаваемых управленческих дисциплин?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01. Образование непрофильное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02. Образование непрофильное, аспирантура непрофильная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03. Образование профильное, ученой степени нет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04. Образование профильное, ученая степень кандидата наук– нет / образование непрофильное, ученая степень кандидата наук профильная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05. Образование непрофильное, ученая степень кандидата/доктора наук профильная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06. Образование профильное, ученая степень кандидата наук профильная, ученая степень доктора наук профильная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952">
                <a:tc rowSpan="6">
                  <a:txBody>
                    <a:bodyPr/>
                    <a:lstStyle/>
                    <a:p>
                      <a:r>
                        <a:rPr lang="ru-RU" sz="900" dirty="0"/>
                        <a:t>Средний балл за защиту ВКР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01. Ниже 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02. 3,1-3,5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03. 3,6-3,9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04. 4-4,5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05. 4,6-5,0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06. 5,0 + есть рекомендации к публикации, признание лучшей работой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4952">
                <a:tc rowSpan="6">
                  <a:txBody>
                    <a:bodyPr/>
                    <a:lstStyle/>
                    <a:p>
                      <a:r>
                        <a:rPr lang="ru-RU" sz="900" dirty="0"/>
                        <a:t>Участие в НИР и консалтинговых проектах по тематике преподаваемых дисциплин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01. Не принимали участия в НИР и консалтинговых проектах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02. Участие в НИР и (или) консалтинговых проектах в качестве технического исполнителя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8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03. Руководство НИР студентов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8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04. Участие в НИР и (или) консалтинговых проектах в качестве исполнителя (соисполнителя)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4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05. Участие в НИР и (или) консалтинговых проектах в качестве основного исполнителя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64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06. Руководство НИР и (или) консалтинговыми проектами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313898" y="2565779"/>
            <a:ext cx="2729552" cy="1091821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Экспертный опыт и профессиональная подготовка</a:t>
            </a:r>
            <a:endParaRPr lang="ru-RU" b="1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329821" y="3932830"/>
            <a:ext cx="2729552" cy="1091821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Собственные разработки и тиражирование опыта</a:t>
            </a:r>
            <a:endParaRPr lang="ru-RU" b="1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316173" y="5270311"/>
            <a:ext cx="2729552" cy="1091821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Работа со студентами (с аудиторией)</a:t>
            </a:r>
            <a:endParaRPr lang="ru-RU" b="1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933735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Критерии оценки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220873" y="1261782"/>
          <a:ext cx="8707269" cy="5447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2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10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>
                          <a:effectLst/>
                        </a:rPr>
                        <a:t>Базовые</a:t>
                      </a:r>
                      <a:r>
                        <a:rPr lang="ru-RU" sz="1800" baseline="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требования к преподавателю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>
                          <a:effectLst/>
                        </a:rPr>
                        <a:t>Нормативные</a:t>
                      </a:r>
                      <a:r>
                        <a:rPr lang="ru-RU" sz="1800" baseline="0" dirty="0">
                          <a:effectLst/>
                        </a:rPr>
                        <a:t> /</a:t>
                      </a:r>
                      <a:r>
                        <a:rPr lang="ru-RU" sz="1800" dirty="0">
                          <a:effectLst/>
                        </a:rPr>
                        <a:t>сертификационные/ требования к</a:t>
                      </a:r>
                      <a:r>
                        <a:rPr lang="ru-RU" sz="1800" baseline="0" dirty="0">
                          <a:effectLst/>
                        </a:rPr>
                        <a:t> преподавателю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>
                          <a:effectLst/>
                        </a:rPr>
                        <a:t>Ресурсные «требования» к</a:t>
                      </a:r>
                      <a:r>
                        <a:rPr lang="ru-RU" sz="1800" baseline="0" dirty="0">
                          <a:effectLst/>
                        </a:rPr>
                        <a:t> преподавателю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4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1" dirty="0">
                          <a:effectLst/>
                        </a:rPr>
                        <a:t>Уровень</a:t>
                      </a:r>
                      <a:r>
                        <a:rPr lang="ru-RU" sz="1300" b="1" baseline="0" dirty="0">
                          <a:effectLst/>
                        </a:rPr>
                        <a:t> и профиль образования: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0" dirty="0">
                          <a:effectLst/>
                        </a:rPr>
                        <a:t>В1.1.</a:t>
                      </a:r>
                      <a:r>
                        <a:rPr lang="ru-RU" sz="1300" b="0" baseline="0" dirty="0">
                          <a:effectLst/>
                        </a:rPr>
                        <a:t>Уровень образования (</a:t>
                      </a:r>
                      <a:r>
                        <a:rPr lang="ru-RU" sz="1300" b="0" dirty="0">
                          <a:effectLst/>
                        </a:rPr>
                        <a:t>не ниже магистерского)</a:t>
                      </a:r>
                      <a:endParaRPr lang="ru-RU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0" dirty="0">
                          <a:effectLst/>
                        </a:rPr>
                        <a:t>В1.2.Профиль базового</a:t>
                      </a:r>
                      <a:r>
                        <a:rPr lang="ru-RU" sz="1300" b="0" baseline="0" dirty="0">
                          <a:effectLst/>
                        </a:rPr>
                        <a:t> </a:t>
                      </a:r>
                      <a:r>
                        <a:rPr lang="ru-RU" sz="1300" b="0" dirty="0">
                          <a:effectLst/>
                        </a:rPr>
                        <a:t>образования или профиль</a:t>
                      </a:r>
                      <a:r>
                        <a:rPr lang="ru-RU" sz="1300" b="0" baseline="0" dirty="0">
                          <a:effectLst/>
                        </a:rPr>
                        <a:t> </a:t>
                      </a:r>
                      <a:r>
                        <a:rPr lang="ru-RU" sz="1300" b="0" dirty="0">
                          <a:effectLst/>
                        </a:rPr>
                        <a:t>ученой</a:t>
                      </a:r>
                      <a:r>
                        <a:rPr lang="ru-RU" sz="1300" b="0" baseline="0" dirty="0">
                          <a:effectLst/>
                        </a:rPr>
                        <a:t> </a:t>
                      </a:r>
                      <a:r>
                        <a:rPr lang="ru-RU" sz="1300" b="0" dirty="0">
                          <a:effectLst/>
                        </a:rPr>
                        <a:t>степени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1" dirty="0">
                          <a:effectLst/>
                        </a:rPr>
                        <a:t>Профессиональный опыт и подготовка: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300" b="0" dirty="0">
                          <a:effectLst/>
                        </a:rPr>
                        <a:t>S</a:t>
                      </a:r>
                      <a:r>
                        <a:rPr lang="ru-RU" sz="1300" b="0" dirty="0">
                          <a:effectLst/>
                        </a:rPr>
                        <a:t>1. Педагогический стаж и стаж и стаж преподавания учебной дисциплины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300" b="0" dirty="0">
                          <a:effectLst/>
                        </a:rPr>
                        <a:t>S</a:t>
                      </a:r>
                      <a:r>
                        <a:rPr lang="ru-RU" sz="1300" b="0" dirty="0">
                          <a:effectLst/>
                        </a:rPr>
                        <a:t>2. Прохождение методической подготовки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Лидерство в</a:t>
                      </a:r>
                      <a:r>
                        <a:rPr lang="ru-RU" sz="1300" b="1" baseline="0" dirty="0">
                          <a:effectLst/>
                        </a:rPr>
                        <a:t> своей экспертной области</a:t>
                      </a:r>
                      <a:r>
                        <a:rPr lang="ru-RU" sz="1300" b="0" baseline="0" dirty="0">
                          <a:effectLst/>
                        </a:rPr>
                        <a:t>: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R</a:t>
                      </a:r>
                      <a:r>
                        <a:rPr lang="ru-RU" sz="1300" b="0" dirty="0">
                          <a:effectLst/>
                        </a:rPr>
                        <a:t>1.Научная</a:t>
                      </a:r>
                      <a:r>
                        <a:rPr lang="ru-RU" sz="1300" b="0" baseline="0" dirty="0">
                          <a:effectLst/>
                        </a:rPr>
                        <a:t> </a:t>
                      </a:r>
                      <a:r>
                        <a:rPr lang="ru-RU" sz="1300" b="0" dirty="0">
                          <a:effectLst/>
                        </a:rPr>
                        <a:t>результативность</a:t>
                      </a:r>
                      <a:r>
                        <a:rPr lang="ru-RU" sz="1300" b="0" baseline="0" dirty="0">
                          <a:effectLst/>
                        </a:rPr>
                        <a:t> - </a:t>
                      </a:r>
                      <a:r>
                        <a:rPr lang="ru-RU" sz="1300" b="0" dirty="0">
                          <a:effectLst/>
                        </a:rPr>
                        <a:t>публикации, выступления, участие</a:t>
                      </a:r>
                      <a:r>
                        <a:rPr lang="ru-RU" sz="1300" b="0" baseline="0" dirty="0">
                          <a:effectLst/>
                        </a:rPr>
                        <a:t> в </a:t>
                      </a:r>
                      <a:r>
                        <a:rPr lang="ru-RU" sz="1300" b="0" dirty="0">
                          <a:effectLst/>
                        </a:rPr>
                        <a:t>НИР</a:t>
                      </a:r>
                      <a:endParaRPr lang="ru-RU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Собственные разработки</a:t>
                      </a:r>
                      <a:r>
                        <a:rPr lang="ru-RU" sz="1300" b="0" dirty="0">
                          <a:effectLst/>
                        </a:rPr>
                        <a:t>:</a:t>
                      </a:r>
                      <a:r>
                        <a:rPr lang="ru-RU" sz="1300" b="0" baseline="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</a:rPr>
                        <a:t>В2.</a:t>
                      </a:r>
                      <a:r>
                        <a:rPr lang="en-US" sz="1300" b="0" dirty="0">
                          <a:effectLst/>
                        </a:rPr>
                        <a:t>1.</a:t>
                      </a:r>
                      <a:r>
                        <a:rPr lang="ru-RU" sz="1300" b="0" dirty="0">
                          <a:effectLst/>
                        </a:rPr>
                        <a:t>Количество авторских РПД (всего)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</a:rPr>
                        <a:t>В2.</a:t>
                      </a:r>
                      <a:r>
                        <a:rPr lang="en-US" sz="1300" b="0" dirty="0">
                          <a:effectLst/>
                        </a:rPr>
                        <a:t>2.</a:t>
                      </a:r>
                      <a:r>
                        <a:rPr lang="ru-RU" sz="13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Охват авторскими</a:t>
                      </a:r>
                      <a:r>
                        <a:rPr lang="ru-RU" sz="13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РПД учебных дисциплин (%)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Наличие публикаций 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300" b="0" dirty="0">
                          <a:effectLst/>
                        </a:rPr>
                        <a:t>S</a:t>
                      </a:r>
                      <a:r>
                        <a:rPr lang="ru-RU" sz="1300" b="0" dirty="0">
                          <a:effectLst/>
                        </a:rPr>
                        <a:t>3.</a:t>
                      </a:r>
                      <a:r>
                        <a:rPr lang="en-US" sz="1300" b="0" dirty="0">
                          <a:effectLst/>
                        </a:rPr>
                        <a:t>1.</a:t>
                      </a:r>
                      <a:r>
                        <a:rPr lang="ru-RU" sz="1300" b="0" dirty="0">
                          <a:effectLst/>
                        </a:rPr>
                        <a:t>Количество</a:t>
                      </a:r>
                      <a:r>
                        <a:rPr lang="ru-RU" sz="1300" b="0" baseline="0" dirty="0">
                          <a:effectLst/>
                        </a:rPr>
                        <a:t> публикаций </a:t>
                      </a:r>
                      <a:r>
                        <a:rPr lang="ru-RU" sz="1300" b="0" dirty="0">
                          <a:effectLst/>
                        </a:rPr>
                        <a:t>по тематике преподаваемых дисциплин (за 5 лет)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300" b="0" dirty="0">
                          <a:effectLst/>
                        </a:rPr>
                        <a:t>S</a:t>
                      </a:r>
                      <a:r>
                        <a:rPr lang="ru-RU" sz="1300" b="0" dirty="0">
                          <a:effectLst/>
                        </a:rPr>
                        <a:t>3.</a:t>
                      </a:r>
                      <a:r>
                        <a:rPr lang="en-US" sz="1300" b="0" dirty="0">
                          <a:effectLst/>
                        </a:rPr>
                        <a:t>2.</a:t>
                      </a:r>
                      <a:r>
                        <a:rPr lang="ru-RU" sz="13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Охват</a:t>
                      </a:r>
                      <a:r>
                        <a:rPr lang="ru-RU" sz="13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публикациями учебных дисциплин (кол-во)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Наличие работ,</a:t>
                      </a:r>
                      <a:r>
                        <a:rPr lang="ru-RU" sz="1300" b="1" baseline="0" dirty="0">
                          <a:effectLst/>
                        </a:rPr>
                        <a:t> которые используют другие преподаватели</a:t>
                      </a:r>
                      <a:r>
                        <a:rPr lang="ru-RU" sz="1300" b="0" baseline="0" dirty="0">
                          <a:effectLst/>
                        </a:rPr>
                        <a:t>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R</a:t>
                      </a:r>
                      <a:r>
                        <a:rPr lang="ru-RU" sz="1300" b="0" dirty="0">
                          <a:effectLst/>
                        </a:rPr>
                        <a:t>2.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r>
                        <a:rPr lang="ru-RU" sz="1300" b="0" dirty="0">
                          <a:effectLst/>
                        </a:rPr>
                        <a:t>Наличие учебников и учебных пособий по тематике преподаваемых дисциплин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Работа со студентами</a:t>
                      </a:r>
                      <a:r>
                        <a:rPr lang="ru-RU" sz="1300" b="0" dirty="0">
                          <a:effectLst/>
                        </a:rPr>
                        <a:t>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</a:rPr>
                        <a:t>В</a:t>
                      </a:r>
                      <a:r>
                        <a:rPr lang="en-US" sz="1300" b="0" dirty="0">
                          <a:effectLst/>
                        </a:rPr>
                        <a:t>3</a:t>
                      </a:r>
                      <a:r>
                        <a:rPr lang="ru-RU" sz="1300" b="0" dirty="0">
                          <a:effectLst/>
                        </a:rPr>
                        <a:t>.Руководство ВКР студентов (число в год)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1" dirty="0">
                          <a:effectLst/>
                        </a:rPr>
                        <a:t>Работа со студентами</a:t>
                      </a:r>
                      <a:r>
                        <a:rPr lang="ru-RU" sz="1300" b="0" dirty="0">
                          <a:effectLst/>
                        </a:rPr>
                        <a:t>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S</a:t>
                      </a:r>
                      <a:r>
                        <a:rPr lang="ru-RU" sz="1300" b="0" dirty="0">
                          <a:effectLst/>
                        </a:rPr>
                        <a:t>4.Средний балл студентов за защиту ВКР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1" dirty="0">
                          <a:effectLst/>
                        </a:rPr>
                        <a:t>Работа со студентами</a:t>
                      </a:r>
                      <a:r>
                        <a:rPr lang="ru-RU" sz="1300" b="0" dirty="0">
                          <a:effectLst/>
                        </a:rPr>
                        <a:t>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R</a:t>
                      </a:r>
                      <a:r>
                        <a:rPr lang="ru-RU" sz="1300" b="0" dirty="0">
                          <a:effectLst/>
                        </a:rPr>
                        <a:t>3. Использование интерактивных форм обучения (деловых и ролевых игр, тренингов, </a:t>
                      </a:r>
                      <a:r>
                        <a:rPr lang="ru-RU" sz="1300" b="0" dirty="0" err="1">
                          <a:effectLst/>
                        </a:rPr>
                        <a:t>кейс-стади</a:t>
                      </a:r>
                      <a:r>
                        <a:rPr lang="ru-RU" sz="1300" b="0" dirty="0">
                          <a:effectLst/>
                        </a:rPr>
                        <a:t> и др.) </a:t>
                      </a:r>
                      <a:endParaRPr lang="en-US" sz="13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R</a:t>
                      </a:r>
                      <a:r>
                        <a:rPr lang="ru-RU" sz="1300" b="0" dirty="0">
                          <a:effectLst/>
                        </a:rPr>
                        <a:t>4. Использование технологий </a:t>
                      </a:r>
                      <a:r>
                        <a:rPr lang="ru-RU" sz="1300" b="0" dirty="0" err="1">
                          <a:effectLst/>
                        </a:rPr>
                        <a:t>он-лайн</a:t>
                      </a:r>
                      <a:r>
                        <a:rPr lang="ru-RU" sz="1300" b="0" dirty="0">
                          <a:effectLst/>
                        </a:rPr>
                        <a:t> обучения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1259</Words>
  <Application>Microsoft Office PowerPoint</Application>
  <PresentationFormat>Широкоэкранный</PresentationFormat>
  <Paragraphs>201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HeliosCondBold</vt:lpstr>
      <vt:lpstr>Tahoma</vt:lpstr>
      <vt:lpstr>Wingdings</vt:lpstr>
      <vt:lpstr>Тема Office</vt:lpstr>
      <vt:lpstr>1_Тема Office</vt:lpstr>
      <vt:lpstr>Итоги разработки платформы для проведения Всероссийского конкурса лучших преподавателей управленческих дисциплин</vt:lpstr>
      <vt:lpstr>Предпосылки создания новой модели оценки</vt:lpstr>
      <vt:lpstr>Презентация PowerPoint</vt:lpstr>
      <vt:lpstr>Презентация PowerPoint</vt:lpstr>
      <vt:lpstr>Элементы системы оценки</vt:lpstr>
      <vt:lpstr> Анкетирование: выборка исследования</vt:lpstr>
      <vt:lpstr>Анкетирование преподавателей управленческих дисциплин</vt:lpstr>
      <vt:lpstr>Параметры анкеты</vt:lpstr>
      <vt:lpstr>Критерии оценки</vt:lpstr>
      <vt:lpstr>Анкетирование: основные результаты</vt:lpstr>
      <vt:lpstr>Направления использования результатов оценки</vt:lpstr>
      <vt:lpstr>Оценка 360:  Система экспертной оценки преподавателей управленческих дисциплин</vt:lpstr>
      <vt:lpstr>Оценка 360</vt:lpstr>
      <vt:lpstr>Оценка 360:  Примеры вопросов</vt:lpstr>
      <vt:lpstr>Стейкхолдеры</vt:lpstr>
      <vt:lpstr>Спасибо за внимание!  trifonova-av@ranepa.ru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Пилотажный исследовательский проект по выявлению механизмов оценки профессиональных компетенций преподавателей управленческих дисциплин</dc:title>
  <dc:creator>Алина Трифонова</dc:creator>
  <cp:lastModifiedBy>Алина Трифонова</cp:lastModifiedBy>
  <cp:revision>76</cp:revision>
  <cp:lastPrinted>2018-07-04T08:59:00Z</cp:lastPrinted>
  <dcterms:created xsi:type="dcterms:W3CDTF">2018-04-19T07:33:00Z</dcterms:created>
  <dcterms:modified xsi:type="dcterms:W3CDTF">2019-04-26T21:18:04Z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1049-10.2.0.7549</vt:lpwstr>
  </property>
</Properties>
</file>